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97" r:id="rId5"/>
    <p:sldId id="259" r:id="rId6"/>
    <p:sldId id="260" r:id="rId7"/>
    <p:sldId id="265" r:id="rId8"/>
    <p:sldId id="262" r:id="rId9"/>
    <p:sldId id="263" r:id="rId10"/>
    <p:sldId id="266" r:id="rId11"/>
    <p:sldId id="261" r:id="rId12"/>
    <p:sldId id="314" r:id="rId13"/>
    <p:sldId id="315" r:id="rId14"/>
    <p:sldId id="316" r:id="rId15"/>
    <p:sldId id="317" r:id="rId16"/>
    <p:sldId id="298" r:id="rId17"/>
    <p:sldId id="299" r:id="rId18"/>
    <p:sldId id="300" r:id="rId19"/>
    <p:sldId id="301" r:id="rId20"/>
    <p:sldId id="302" r:id="rId21"/>
    <p:sldId id="303" r:id="rId22"/>
    <p:sldId id="304" r:id="rId23"/>
    <p:sldId id="305" r:id="rId24"/>
    <p:sldId id="306" r:id="rId25"/>
    <p:sldId id="307" r:id="rId26"/>
    <p:sldId id="308" r:id="rId27"/>
    <p:sldId id="273" r:id="rId28"/>
    <p:sldId id="275" r:id="rId29"/>
    <p:sldId id="276" r:id="rId30"/>
    <p:sldId id="309" r:id="rId31"/>
    <p:sldId id="310" r:id="rId32"/>
    <p:sldId id="311" r:id="rId33"/>
    <p:sldId id="312" r:id="rId34"/>
    <p:sldId id="313" r:id="rId35"/>
    <p:sldId id="27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FFFF"/>
    <a:srgbClr val="0000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2222" autoAdjust="0"/>
  </p:normalViewPr>
  <p:slideViewPr>
    <p:cSldViewPr snapToGrid="0">
      <p:cViewPr varScale="1">
        <p:scale>
          <a:sx n="70" d="100"/>
          <a:sy n="70" d="100"/>
        </p:scale>
        <p:origin x="536"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1/23/2021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p14="http://schemas.microsoft.com/office/powerpoint/2010/main"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09B60-F67E-4E2F-9159-E962A726BAED}" type="slidenum">
              <a:rPr lang="en-US"/>
              <a:pPr/>
              <a:t>4</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Source: Institute of Policy Studies</a:t>
            </a:r>
          </a:p>
        </p:txBody>
      </p:sp>
    </p:spTree>
    <p:extLst>
      <p:ext uri="{BB962C8B-B14F-4D97-AF65-F5344CB8AC3E}">
        <p14:creationId xmlns:p14="http://schemas.microsoft.com/office/powerpoint/2010/main" val="2577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28569" indent="-228569">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884613" y="8685214"/>
            <a:ext cx="2971800" cy="457200"/>
          </a:xfrm>
          <a:prstGeom prst="rect">
            <a:avLst/>
          </a:prstGeom>
          <a:noFill/>
          <a:ln>
            <a:miter lim="800000"/>
            <a:headEnd/>
            <a:tailEnd/>
          </a:ln>
        </p:spPr>
        <p:txBody>
          <a:bodyPr lIns="91428" tIns="45714" rIns="91428" bIns="45714" anchor="b"/>
          <a:lstStyle/>
          <a:p>
            <a:pPr algn="r">
              <a:defRPr/>
            </a:pPr>
            <a:fld id="{0BC91F28-DD87-49F5-AC53-3A61989BC746}" type="slidenum">
              <a:rPr lang="en-CA" sz="1200"/>
              <a:pPr algn="r">
                <a:defRPr/>
              </a:pPr>
              <a:t>17</a:t>
            </a:fld>
            <a:endParaRPr lang="en-CA" sz="1200" dirty="0"/>
          </a:p>
        </p:txBody>
      </p:sp>
    </p:spTree>
    <p:extLst>
      <p:ext uri="{BB962C8B-B14F-4D97-AF65-F5344CB8AC3E}">
        <p14:creationId xmlns:p14="http://schemas.microsoft.com/office/powerpoint/2010/main" val="414785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glimp</a:t>
            </a:r>
            <a:r>
              <a:rPr lang="en-US" baseline="0" dirty="0" smtClean="0"/>
              <a:t>se of Need Assessment of Islamic Microfinance for Central Asia, the </a:t>
            </a:r>
            <a:r>
              <a:rPr lang="en-US" baseline="0" dirty="0" err="1" smtClean="0"/>
              <a:t>caucasus</a:t>
            </a:r>
            <a:r>
              <a:rPr lang="en-US" baseline="0" dirty="0" smtClean="0"/>
              <a:t> and South Asia. In Central Asia we are seeing a big Muslim </a:t>
            </a:r>
            <a:r>
              <a:rPr lang="en-US" baseline="0" dirty="0" err="1" smtClean="0"/>
              <a:t>Popoultaion</a:t>
            </a:r>
            <a:r>
              <a:rPr lang="en-US" baseline="0" dirty="0" smtClean="0"/>
              <a:t>. In Central Asia………….</a:t>
            </a:r>
            <a:endParaRPr lang="en-US" dirty="0" smtClean="0"/>
          </a:p>
          <a:p>
            <a:endParaRPr lang="en-US" dirty="0" smtClean="0"/>
          </a:p>
          <a:p>
            <a:r>
              <a:rPr lang="en-US" dirty="0" smtClean="0"/>
              <a:t>This concludes a great potential</a:t>
            </a:r>
            <a:r>
              <a:rPr lang="en-US" baseline="0" dirty="0" smtClean="0"/>
              <a:t> and requirement for Islamic Microfinance in these regions </a:t>
            </a:r>
            <a:endParaRPr lang="en-US" dirty="0" smtClean="0"/>
          </a:p>
          <a:p>
            <a:endParaRPr lang="en-US" dirty="0" smtClean="0"/>
          </a:p>
          <a:p>
            <a:endParaRPr lang="en-US" dirty="0" smtClean="0"/>
          </a:p>
          <a:p>
            <a:endParaRPr lang="en-US" dirty="0" smtClean="0"/>
          </a:p>
          <a:p>
            <a:r>
              <a:rPr lang="en-US" dirty="0" smtClean="0"/>
              <a:t>http://en.wikipedia.org/wiki/South_asia</a:t>
            </a:r>
          </a:p>
          <a:p>
            <a:r>
              <a:rPr lang="en-US" dirty="0" smtClean="0"/>
              <a:t>http://en.wikipedia.org/wiki/Central_Asia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24</a:t>
            </a:fld>
            <a:endParaRPr lang="en-US"/>
          </a:p>
        </p:txBody>
      </p:sp>
    </p:spTree>
    <p:extLst>
      <p:ext uri="{BB962C8B-B14F-4D97-AF65-F5344CB8AC3E}">
        <p14:creationId xmlns:p14="http://schemas.microsoft.com/office/powerpoint/2010/main" val="236956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1"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25</a:t>
            </a:fld>
            <a:endParaRPr lang="en-US"/>
          </a:p>
        </p:txBody>
      </p:sp>
    </p:spTree>
    <p:extLst>
      <p:ext uri="{BB962C8B-B14F-4D97-AF65-F5344CB8AC3E}">
        <p14:creationId xmlns:p14="http://schemas.microsoft.com/office/powerpoint/2010/main" val="416576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have the country wise detail of some Islamic Microfinance Institutions worldwide.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30</a:t>
            </a:fld>
            <a:endParaRPr lang="en-US"/>
          </a:p>
        </p:txBody>
      </p:sp>
    </p:spTree>
    <p:extLst>
      <p:ext uri="{BB962C8B-B14F-4D97-AF65-F5344CB8AC3E}">
        <p14:creationId xmlns:p14="http://schemas.microsoft.com/office/powerpoint/2010/main" val="42457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FA548C7F-31C7-4967-82B3-B4012906658C}" type="slidenum">
              <a:rPr lang="en-US" altLang="en-US"/>
              <a:pPr/>
              <a:t>‹#›</a:t>
            </a:fld>
            <a:endParaRPr lang="en-US" altLang="en-US"/>
          </a:p>
        </p:txBody>
      </p:sp>
    </p:spTree>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2106ACA-6A5A-49F1-9FD2-2D450EEB87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23" y="4619155"/>
            <a:ext cx="7766936" cy="1650999"/>
          </a:xfrm>
        </p:spPr>
        <p:txBody>
          <a:bodyPr>
            <a:normAutofit/>
          </a:bodyPr>
          <a:lstStyle/>
          <a:p>
            <a:endParaRPr lang="en-US" sz="1600" b="1" dirty="0" smtClean="0">
              <a:solidFill>
                <a:schemeClr val="bg1"/>
              </a:solidFill>
              <a:latin typeface="Castellar" panose="020A0402060406010301" pitchFamily="18" charset="0"/>
            </a:endParaRPr>
          </a:p>
          <a:p>
            <a:r>
              <a:rPr lang="en-US" sz="1600" b="1" dirty="0" smtClean="0">
                <a:solidFill>
                  <a:schemeClr val="bg1"/>
                </a:solidFill>
                <a:latin typeface="Castellar" panose="020A0402060406010301" pitchFamily="18" charset="0"/>
              </a:rPr>
              <a:t>Muhammad </a:t>
            </a:r>
            <a:r>
              <a:rPr lang="en-US" sz="1600" b="1" dirty="0">
                <a:solidFill>
                  <a:schemeClr val="bg1"/>
                </a:solidFill>
                <a:latin typeface="Castellar" panose="020A0402060406010301" pitchFamily="18" charset="0"/>
              </a:rPr>
              <a:t>Zubair Mughal</a:t>
            </a:r>
          </a:p>
          <a:p>
            <a:r>
              <a:rPr lang="en-US" sz="1400" b="1" dirty="0">
                <a:solidFill>
                  <a:schemeClr val="bg1"/>
                </a:solidFill>
                <a:latin typeface="Castellar" panose="020A0402060406010301" pitchFamily="18" charset="0"/>
              </a:rPr>
              <a:t>Chief Executive </a:t>
            </a:r>
            <a:r>
              <a:rPr lang="en-US" sz="1400" b="1" dirty="0" smtClean="0">
                <a:solidFill>
                  <a:schemeClr val="bg1"/>
                </a:solidFill>
                <a:latin typeface="Castellar" panose="020A0402060406010301" pitchFamily="18" charset="0"/>
              </a:rPr>
              <a:t>Officer</a:t>
            </a:r>
          </a:p>
          <a:p>
            <a:r>
              <a:rPr lang="en-US" sz="1400" b="1" dirty="0" err="1" smtClean="0">
                <a:latin typeface="Castellar" panose="020A0402060406010301" pitchFamily="18" charset="0"/>
              </a:rPr>
              <a:t>Allhuda</a:t>
            </a:r>
            <a:r>
              <a:rPr lang="en-US" sz="1400" b="1" dirty="0" smtClean="0">
                <a:latin typeface="Castellar" panose="020A0402060406010301" pitchFamily="18" charset="0"/>
              </a:rPr>
              <a:t> </a:t>
            </a:r>
            <a:r>
              <a:rPr lang="en-US" sz="1400"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4169628"/>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endParaRPr lang="en-US" b="1" dirty="0" smtClean="0"/>
          </a:p>
          <a:p>
            <a:pPr algn="ctr"/>
            <a:endParaRPr lang="en-US" dirty="0" smtClean="0"/>
          </a:p>
          <a:p>
            <a:pPr algn="ctr"/>
            <a:endParaRPr lang="en-US" dirty="0" smtClean="0"/>
          </a:p>
          <a:p>
            <a:pPr marL="342900" indent="-342900" algn="ctr">
              <a:defRPr/>
            </a:pPr>
            <a:r>
              <a:rPr lang="en-US" sz="3200" b="1" u="sng" dirty="0" smtClean="0"/>
              <a:t>Islamic Micro &amp; Rural Finance</a:t>
            </a:r>
          </a:p>
          <a:p>
            <a:pPr marL="342900" indent="-342900" algn="ctr">
              <a:defRPr/>
            </a:pPr>
            <a:endParaRPr lang="en-US" sz="3200" b="1" u="sng" dirty="0" smtClean="0"/>
          </a:p>
          <a:p>
            <a:pPr marL="342900" indent="-342900" algn="ctr">
              <a:defRPr/>
            </a:pPr>
            <a:endParaRPr lang="en-US" sz="3200" b="1" u="sng" dirty="0" smtClean="0"/>
          </a:p>
        </p:txBody>
      </p:sp>
      <p:pic>
        <p:nvPicPr>
          <p:cNvPr id="7" name="Picture 2" descr="http://www.ambafrance-ie.org/IMG/arton2781.jpg"/>
          <p:cNvPicPr>
            <a:picLocks noChangeAspect="1" noChangeArrowheads="1"/>
          </p:cNvPicPr>
          <p:nvPr/>
        </p:nvPicPr>
        <p:blipFill>
          <a:blip r:embed="rId2"/>
          <a:srcRect/>
          <a:stretch>
            <a:fillRect/>
          </a:stretch>
        </p:blipFill>
        <p:spPr bwMode="auto">
          <a:xfrm>
            <a:off x="9605727" y="0"/>
            <a:ext cx="2586273" cy="1576524"/>
          </a:xfrm>
          <a:prstGeom prst="rect">
            <a:avLst/>
          </a:prstGeom>
          <a:noFill/>
        </p:spPr>
      </p:pic>
      <p:pic>
        <p:nvPicPr>
          <p:cNvPr id="48132" name="Picture 4" descr="https://www.agr.state.il.us/wp-content/uploads/agriculture.jpg"/>
          <p:cNvPicPr>
            <a:picLocks noChangeAspect="1" noChangeArrowheads="1"/>
          </p:cNvPicPr>
          <p:nvPr/>
        </p:nvPicPr>
        <p:blipFill>
          <a:blip r:embed="rId3"/>
          <a:srcRect/>
          <a:stretch>
            <a:fillRect/>
          </a:stretch>
        </p:blipFill>
        <p:spPr bwMode="auto">
          <a:xfrm>
            <a:off x="9533299" y="5260063"/>
            <a:ext cx="2658701" cy="1597937"/>
          </a:xfrm>
          <a:prstGeom prst="rect">
            <a:avLst/>
          </a:prstGeom>
          <a:noFill/>
        </p:spPr>
      </p:pic>
      <p:pic>
        <p:nvPicPr>
          <p:cNvPr id="48134" name="Picture 6" descr="http://www.harwinton.us/sites/harwintonct/files/u68/agriculture-school.jpg"/>
          <p:cNvPicPr>
            <a:picLocks noChangeAspect="1" noChangeArrowheads="1"/>
          </p:cNvPicPr>
          <p:nvPr/>
        </p:nvPicPr>
        <p:blipFill>
          <a:blip r:embed="rId4"/>
          <a:srcRect/>
          <a:stretch>
            <a:fillRect/>
          </a:stretch>
        </p:blipFill>
        <p:spPr bwMode="auto">
          <a:xfrm>
            <a:off x="9560460" y="2410842"/>
            <a:ext cx="2631540" cy="1889554"/>
          </a:xfrm>
          <a:prstGeom prst="rect">
            <a:avLst/>
          </a:prstGeom>
          <a:noFill/>
        </p:spPr>
      </p:pic>
      <p:sp>
        <p:nvSpPr>
          <p:cNvPr id="18434" name="AutoShape 2"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D:\Muhammad Zubair\Publications\logo and Banners\AlHuda logo +.JPG"/>
          <p:cNvPicPr>
            <a:picLocks noChangeAspect="1" noChangeArrowheads="1"/>
          </p:cNvPicPr>
          <p:nvPr/>
        </p:nvPicPr>
        <p:blipFill>
          <a:blip r:embed="rId5" cstate="print"/>
          <a:srcRect/>
          <a:stretch>
            <a:fillRect/>
          </a:stretch>
        </p:blipFill>
        <p:spPr bwMode="auto">
          <a:xfrm>
            <a:off x="7541537" y="4744015"/>
            <a:ext cx="1041938" cy="1321807"/>
          </a:xfrm>
          <a:prstGeom prst="rect">
            <a:avLst/>
          </a:prstGeom>
          <a:noFill/>
        </p:spPr>
      </p:pic>
    </p:spTree>
    <p:extLst>
      <p:ext uri="{BB962C8B-B14F-4D97-AF65-F5344CB8AC3E}">
        <p14:creationId xmlns:p14="http://schemas.microsoft.com/office/powerpoint/2010/main" val="3945337222"/>
      </p:ext>
    </p:extLst>
  </p:cSld>
  <p:clrMapOvr>
    <a:masterClrMapping/>
  </p:clrMapOvr>
  <mc:AlternateContent xmlns:mc="http://schemas.openxmlformats.org/markup-compatibility/2006" xmlns:p14="http://schemas.microsoft.com/office/powerpoint/2010/main">
    <mc:Choice Requires="p14">
      <p:transition spd="slow" p14:dur="2000" advTm="6443"/>
    </mc:Choice>
    <mc:Fallback xmlns="">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a:t>
            </a:r>
            <a:r>
              <a:rPr lang="en-US" sz="2000" dirty="0" smtClean="0">
                <a:solidFill>
                  <a:schemeClr val="bg2">
                    <a:lumMod val="50000"/>
                  </a:schemeClr>
                </a:solidFill>
              </a:rPr>
              <a:t>Bank/MFI </a:t>
            </a:r>
            <a:r>
              <a:rPr lang="en-US" sz="2000" dirty="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client participate in a joint commercial enterprise or property. This attains the form of undivided ownership of </a:t>
            </a:r>
            <a:r>
              <a:rPr lang="en-US" sz="2000" dirty="0" smtClean="0">
                <a:solidFill>
                  <a:schemeClr val="bg2">
                    <a:lumMod val="50000"/>
                  </a:schemeClr>
                </a:solidFill>
              </a:rPr>
              <a:t>both, Over </a:t>
            </a:r>
            <a:r>
              <a:rPr lang="en-US" sz="2000" dirty="0">
                <a:solidFill>
                  <a:schemeClr val="bg2">
                    <a:lumMod val="50000"/>
                  </a:schemeClr>
                </a:solidFill>
              </a:rPr>
              <a:t>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It can be utilize for Rural housing, forest development, agri. Inputs, farming, sprinkler/drip/solar pumps, tube wells, </a:t>
            </a:r>
            <a:r>
              <a:rPr lang="en-US" sz="2000" dirty="0" smtClean="0">
                <a:solidFill>
                  <a:srgbClr val="000000"/>
                </a:solidFill>
              </a:rPr>
              <a:t>Refrigeration vans</a:t>
            </a:r>
            <a:r>
              <a:rPr lang="en-US" sz="2000" dirty="0" smtClean="0">
                <a:solidFill>
                  <a:schemeClr val="bg2">
                    <a:lumMod val="50000"/>
                  </a:schemeClr>
                </a:solidFill>
              </a:rPr>
              <a:t>  etc.</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smtClean="0">
                <a:solidFill>
                  <a:schemeClr val="bg2">
                    <a:lumMod val="50000"/>
                  </a:schemeClr>
                </a:solidFill>
              </a:rPr>
              <a:t>Islamic Bank Bangladesh, some Islamic banks etc. </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99534" y="1200944"/>
            <a:ext cx="3538312"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smtClean="0">
                <a:ln w="0"/>
                <a:solidFill>
                  <a:schemeClr val="tx1"/>
                </a:solidFill>
                <a:effectLst>
                  <a:outerShdw blurRad="38100" dist="19050" dir="2700000" algn="tl" rotWithShape="0">
                    <a:schemeClr val="dk1">
                      <a:alpha val="40000"/>
                    </a:schemeClr>
                  </a:outerShdw>
                </a:effectLst>
              </a:rPr>
              <a:t>Diminishing </a:t>
            </a:r>
            <a:r>
              <a:rPr lang="en-US" sz="2400" dirty="0" err="1" smtClean="0">
                <a:ln w="0"/>
                <a:solidFill>
                  <a:schemeClr val="tx1"/>
                </a:solidFill>
                <a:effectLst>
                  <a:outerShdw blurRad="38100" dist="19050" dir="2700000" algn="tl" rotWithShape="0">
                    <a:schemeClr val="dk1">
                      <a:alpha val="40000"/>
                    </a:schemeClr>
                  </a:outerShdw>
                </a:effectLst>
              </a:rPr>
              <a:t>Musharkah</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gilliam-co-wheat-storage"/>
          <p:cNvPicPr>
            <a:picLocks noChangeAspect="1" noChangeArrowheads="1"/>
          </p:cNvPicPr>
          <p:nvPr/>
        </p:nvPicPr>
        <p:blipFill>
          <a:blip r:embed="rId2"/>
          <a:srcRect/>
          <a:stretch>
            <a:fillRect/>
          </a:stretch>
        </p:blipFill>
        <p:spPr bwMode="auto">
          <a:xfrm>
            <a:off x="9292626" y="2530443"/>
            <a:ext cx="2899374" cy="1932916"/>
          </a:xfrm>
          <a:prstGeom prst="rect">
            <a:avLst/>
          </a:prstGeom>
          <a:noFill/>
        </p:spPr>
      </p:pic>
      <p:pic>
        <p:nvPicPr>
          <p:cNvPr id="10242" name="Picture 2" descr="http://img.hgtv.com/HGTV/2011/03/17/TS-E000404_irrigation-sprinkler-system_s4x3_lg.jpg"/>
          <p:cNvPicPr>
            <a:picLocks noChangeAspect="1" noChangeArrowheads="1"/>
          </p:cNvPicPr>
          <p:nvPr/>
        </p:nvPicPr>
        <p:blipFill>
          <a:blip r:embed="rId3"/>
          <a:srcRect/>
          <a:stretch>
            <a:fillRect/>
          </a:stretch>
        </p:blipFill>
        <p:spPr bwMode="auto">
          <a:xfrm>
            <a:off x="9287504" y="4938099"/>
            <a:ext cx="2904496" cy="1919901"/>
          </a:xfrm>
          <a:prstGeom prst="rect">
            <a:avLst/>
          </a:prstGeom>
          <a:noFill/>
        </p:spPr>
      </p:pic>
      <p:pic>
        <p:nvPicPr>
          <p:cNvPr id="10244" name="Picture 4" descr="https://s-media-cache-ak0.pinimg.com/736x/94/fc/02/94fc025f8d0f5bebeb5063043abb672c.jpg"/>
          <p:cNvPicPr>
            <a:picLocks noChangeAspect="1" noChangeArrowheads="1"/>
          </p:cNvPicPr>
          <p:nvPr/>
        </p:nvPicPr>
        <p:blipFill>
          <a:blip r:embed="rId4"/>
          <a:srcRect/>
          <a:stretch>
            <a:fillRect/>
          </a:stretch>
        </p:blipFill>
        <p:spPr bwMode="auto">
          <a:xfrm>
            <a:off x="9225480" y="0"/>
            <a:ext cx="2966519" cy="2220859"/>
          </a:xfrm>
          <a:prstGeom prst="rect">
            <a:avLst/>
          </a:prstGeom>
          <a:noFill/>
        </p:spPr>
      </p:pic>
    </p:spTree>
    <p:extLst>
      <p:ext uri="{BB962C8B-B14F-4D97-AF65-F5344CB8AC3E}">
        <p14:creationId xmlns:p14="http://schemas.microsoft.com/office/powerpoint/2010/main" val="3772546496"/>
      </p:ext>
    </p:extLst>
  </p:cSld>
  <p:clrMapOvr>
    <a:masterClrMapping/>
  </p:clrMapOvr>
  <mc:AlternateContent xmlns:mc="http://schemas.openxmlformats.org/markup-compatibility/2006" xmlns:p14="http://schemas.microsoft.com/office/powerpoint/2010/main">
    <mc:Choice Requires="p14">
      <p:transition spd="slow" p14:dur="2000" advTm="43482"/>
    </mc:Choice>
    <mc:Fallback xmlns="">
      <p:transition spd="slow" advTm="4348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smtClean="0">
                <a:solidFill>
                  <a:schemeClr val="bg2">
                    <a:lumMod val="50000"/>
                  </a:schemeClr>
                </a:solidFill>
              </a:rPr>
              <a:t>Musharakah</a:t>
            </a:r>
            <a:r>
              <a:rPr lang="en-US" sz="2000" dirty="0" smtClean="0">
                <a:solidFill>
                  <a:schemeClr val="bg2">
                    <a:lumMod val="50000"/>
                  </a:schemeClr>
                </a:solidFill>
              </a:rPr>
              <a:t> &amp; </a:t>
            </a:r>
            <a:r>
              <a:rPr lang="en-US" sz="2000" dirty="0" err="1" smtClean="0">
                <a:solidFill>
                  <a:schemeClr val="bg2">
                    <a:lumMod val="50000"/>
                  </a:schemeClr>
                </a:solidFill>
              </a:rPr>
              <a:t>Mudaraba</a:t>
            </a:r>
            <a:r>
              <a:rPr lang="en-US" sz="2000" dirty="0" smtClean="0">
                <a:solidFill>
                  <a:schemeClr val="bg2">
                    <a:lumMod val="50000"/>
                  </a:schemeClr>
                </a:solidFill>
              </a:rPr>
              <a:t> </a:t>
            </a:r>
            <a:r>
              <a:rPr lang="en-US" sz="2000" dirty="0">
                <a:solidFill>
                  <a:schemeClr val="bg2">
                    <a:lumMod val="50000"/>
                  </a:schemeClr>
                </a:solidFill>
              </a:rPr>
              <a:t>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Musharkah</a:t>
            </a:r>
            <a:r>
              <a:rPr lang="en-US" sz="2000" dirty="0" smtClean="0">
                <a:solidFill>
                  <a:schemeClr val="bg2">
                    <a:lumMod val="50000"/>
                  </a:schemeClr>
                </a:solidFill>
              </a:rPr>
              <a:t> and </a:t>
            </a:r>
            <a:r>
              <a:rPr lang="en-US" sz="2000" dirty="0" err="1" smtClean="0">
                <a:solidFill>
                  <a:schemeClr val="bg2">
                    <a:lumMod val="50000"/>
                  </a:schemeClr>
                </a:solidFill>
              </a:rPr>
              <a:t>Mudarabah</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a:t>
            </a:r>
            <a:r>
              <a:rPr lang="en-US" sz="2000" dirty="0" smtClean="0">
                <a:solidFill>
                  <a:schemeClr val="bg2">
                    <a:lumMod val="50000"/>
                  </a:schemeClr>
                </a:solidFill>
              </a:rPr>
              <a:t>Agricultural Joint venture </a:t>
            </a:r>
            <a:r>
              <a:rPr lang="en-US" sz="2000" dirty="0">
                <a:solidFill>
                  <a:schemeClr val="bg2">
                    <a:lumMod val="50000"/>
                  </a:schemeClr>
                </a:solidFill>
              </a:rPr>
              <a:t>projects, </a:t>
            </a:r>
            <a:r>
              <a:rPr lang="en-US" sz="2000" dirty="0" smtClean="0">
                <a:solidFill>
                  <a:schemeClr val="bg2">
                    <a:lumMod val="50000"/>
                  </a:schemeClr>
                </a:solidFill>
              </a:rPr>
              <a:t>Dairy and livestock development etc. </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BOK,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MPCS 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61433" y="1200944"/>
            <a:ext cx="606611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Musharakah</a:t>
            </a:r>
            <a:r>
              <a:rPr lang="en-US" sz="2400" dirty="0" smtClean="0">
                <a:ln w="0"/>
                <a:solidFill>
                  <a:schemeClr val="tx1"/>
                </a:solidFill>
                <a:effectLst>
                  <a:outerShdw blurRad="38100" dist="19050" dir="2700000" algn="tl" rotWithShape="0">
                    <a:schemeClr val="dk1">
                      <a:alpha val="40000"/>
                    </a:schemeClr>
                  </a:outerShdw>
                </a:effectLst>
              </a:rPr>
              <a:t> &amp; </a:t>
            </a:r>
            <a:r>
              <a:rPr lang="en-US" sz="2400" dirty="0" err="1" smtClean="0">
                <a:ln w="0"/>
                <a:solidFill>
                  <a:schemeClr val="tx1"/>
                </a:solidFill>
                <a:effectLst>
                  <a:outerShdw blurRad="38100" dist="19050" dir="2700000" algn="tl" rotWithShape="0">
                    <a:schemeClr val="dk1">
                      <a:alpha val="40000"/>
                    </a:schemeClr>
                  </a:outerShdw>
                </a:effectLst>
              </a:rPr>
              <a:t>Mudarabah</a:t>
            </a:r>
            <a:r>
              <a:rPr lang="en-US" sz="2400" dirty="0" smtClean="0">
                <a:ln w="0"/>
                <a:solidFill>
                  <a:schemeClr val="tx1"/>
                </a:solidFill>
                <a:effectLst>
                  <a:outerShdw blurRad="38100" dist="19050" dir="2700000" algn="tl" rotWithShape="0">
                    <a:schemeClr val="dk1">
                      <a:alpha val="40000"/>
                    </a:schemeClr>
                  </a:outerShdw>
                </a:effectLst>
              </a:rPr>
              <a:t>-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p14="http://schemas.microsoft.com/office/powerpoint/2010/main" val="776927202"/>
      </p:ext>
    </p:extLst>
  </p:cSld>
  <p:clrMapOvr>
    <a:masterClrMapping/>
  </p:clrMapOvr>
  <mc:AlternateContent xmlns:mc="http://schemas.openxmlformats.org/markup-compatibility/2006" xmlns:p14="http://schemas.microsoft.com/office/powerpoint/2010/main">
    <mc:Choice Requires="p14">
      <p:transition spd="slow" p14:dur="2000" advTm="34248"/>
    </mc:Choice>
    <mc:Fallback xmlns="">
      <p:transition spd="slow" advTm="3424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4656667" y="3213101"/>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p:txBody>
      </p:sp>
      <p:sp>
        <p:nvSpPr>
          <p:cNvPr id="3075"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dirty="0" smtClean="0">
                <a:solidFill>
                  <a:schemeClr val="bg1"/>
                </a:solidFill>
              </a:rPr>
              <a:t>Islamic Modes – Agricultural Financing</a:t>
            </a:r>
          </a:p>
        </p:txBody>
      </p:sp>
      <p:sp>
        <p:nvSpPr>
          <p:cNvPr id="3076" name="Rectangle 3"/>
          <p:cNvSpPr>
            <a:spLocks noGrp="1" noChangeArrowheads="1"/>
          </p:cNvSpPr>
          <p:nvPr>
            <p:ph sz="quarter" idx="3"/>
          </p:nvPr>
        </p:nvSpPr>
        <p:spPr>
          <a:xfrm>
            <a:off x="334434" y="908051"/>
            <a:ext cx="11425767" cy="5616575"/>
          </a:xfrm>
        </p:spPr>
        <p:txBody>
          <a:bodyPr/>
          <a:lstStyle/>
          <a:p>
            <a:pPr marL="495300" indent="-495300" algn="ctr" eaLnBrk="1" hangingPunct="1">
              <a:buFontTx/>
              <a:buNone/>
            </a:pPr>
            <a:r>
              <a:rPr lang="en-US" sz="2400" b="1" smtClean="0">
                <a:solidFill>
                  <a:schemeClr val="bg1"/>
                </a:solidFill>
              </a:rPr>
              <a:t>Agricultural production Cycle - Crops</a:t>
            </a:r>
          </a:p>
        </p:txBody>
      </p:sp>
      <p:sp>
        <p:nvSpPr>
          <p:cNvPr id="3077" name="Rectangle 4"/>
          <p:cNvSpPr>
            <a:spLocks noChangeArrowheads="1"/>
          </p:cNvSpPr>
          <p:nvPr/>
        </p:nvSpPr>
        <p:spPr bwMode="auto">
          <a:xfrm>
            <a:off x="1295401" y="227647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a:p>
            <a:pPr algn="ctr">
              <a:lnSpc>
                <a:spcPct val="75000"/>
              </a:lnSpc>
            </a:pPr>
            <a:r>
              <a:rPr lang="en-US" b="1">
                <a:solidFill>
                  <a:schemeClr val="bg1"/>
                </a:solidFill>
              </a:rPr>
              <a:t>Acquisition of land/</a:t>
            </a:r>
          </a:p>
          <a:p>
            <a:pPr algn="ctr">
              <a:lnSpc>
                <a:spcPct val="75000"/>
              </a:lnSpc>
            </a:pPr>
            <a:r>
              <a:rPr lang="en-US" b="1">
                <a:solidFill>
                  <a:schemeClr val="bg1"/>
                </a:solidFill>
              </a:rPr>
              <a:t>Choice of crop</a:t>
            </a:r>
            <a:endParaRPr lang="en-US">
              <a:solidFill>
                <a:schemeClr val="bg1"/>
              </a:solidFill>
            </a:endParaRPr>
          </a:p>
        </p:txBody>
      </p:sp>
      <p:sp>
        <p:nvSpPr>
          <p:cNvPr id="3078" name="Rectangle 5"/>
          <p:cNvSpPr>
            <a:spLocks noChangeArrowheads="1"/>
          </p:cNvSpPr>
          <p:nvPr/>
        </p:nvSpPr>
        <p:spPr bwMode="auto">
          <a:xfrm>
            <a:off x="1295401" y="3213101"/>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Preparation of land</a:t>
            </a:r>
          </a:p>
        </p:txBody>
      </p:sp>
      <p:sp>
        <p:nvSpPr>
          <p:cNvPr id="3079" name="Rectangle 6"/>
          <p:cNvSpPr>
            <a:spLocks noChangeArrowheads="1"/>
          </p:cNvSpPr>
          <p:nvPr/>
        </p:nvSpPr>
        <p:spPr bwMode="auto">
          <a:xfrm>
            <a:off x="1295401" y="4148138"/>
            <a:ext cx="2976033" cy="576262"/>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Crop production </a:t>
            </a:r>
          </a:p>
          <a:p>
            <a:pPr algn="ctr">
              <a:lnSpc>
                <a:spcPct val="75000"/>
              </a:lnSpc>
            </a:pPr>
            <a:r>
              <a:rPr lang="en-US" b="1">
                <a:solidFill>
                  <a:schemeClr val="bg1"/>
                </a:solidFill>
              </a:rPr>
              <a:t>operations</a:t>
            </a:r>
            <a:endParaRPr lang="en-US">
              <a:solidFill>
                <a:schemeClr val="bg1"/>
              </a:solidFill>
            </a:endParaRPr>
          </a:p>
        </p:txBody>
      </p:sp>
      <p:sp>
        <p:nvSpPr>
          <p:cNvPr id="3080" name="Rectangle 7"/>
          <p:cNvSpPr>
            <a:spLocks noChangeArrowheads="1"/>
          </p:cNvSpPr>
          <p:nvPr/>
        </p:nvSpPr>
        <p:spPr bwMode="auto">
          <a:xfrm>
            <a:off x="1295401" y="5013326"/>
            <a:ext cx="2976033" cy="576263"/>
          </a:xfrm>
          <a:prstGeom prst="rect">
            <a:avLst/>
          </a:prstGeom>
          <a:solidFill>
            <a:srgbClr val="F8F8F8"/>
          </a:solidFill>
          <a:ln w="38100">
            <a:solidFill>
              <a:srgbClr val="993300"/>
            </a:solidFill>
            <a:miter lim="800000"/>
            <a:headEnd/>
            <a:tailEnd/>
          </a:ln>
        </p:spPr>
        <p:txBody>
          <a:bodyPr wrap="none" anchor="ctr"/>
          <a:lstStyle/>
          <a:p>
            <a:pPr algn="ctr">
              <a:spcBef>
                <a:spcPct val="20000"/>
              </a:spcBef>
            </a:pPr>
            <a:r>
              <a:rPr lang="en-US" b="1">
                <a:solidFill>
                  <a:schemeClr val="bg1"/>
                </a:solidFill>
              </a:rPr>
              <a:t>Harvesting</a:t>
            </a:r>
          </a:p>
        </p:txBody>
      </p:sp>
      <p:sp>
        <p:nvSpPr>
          <p:cNvPr id="3081" name="Rectangle 8"/>
          <p:cNvSpPr>
            <a:spLocks noChangeArrowheads="1"/>
          </p:cNvSpPr>
          <p:nvPr/>
        </p:nvSpPr>
        <p:spPr bwMode="auto">
          <a:xfrm>
            <a:off x="1295401" y="587692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Post harvest &amp;</a:t>
            </a:r>
          </a:p>
          <a:p>
            <a:pPr algn="ctr">
              <a:lnSpc>
                <a:spcPct val="75000"/>
              </a:lnSpc>
            </a:pPr>
            <a:r>
              <a:rPr lang="en-US" b="1">
                <a:solidFill>
                  <a:schemeClr val="bg1"/>
                </a:solidFill>
              </a:rPr>
              <a:t>Marketing </a:t>
            </a:r>
          </a:p>
        </p:txBody>
      </p:sp>
      <p:sp>
        <p:nvSpPr>
          <p:cNvPr id="3082" name="Rectangle 9"/>
          <p:cNvSpPr>
            <a:spLocks noChangeArrowheads="1"/>
          </p:cNvSpPr>
          <p:nvPr/>
        </p:nvSpPr>
        <p:spPr bwMode="auto">
          <a:xfrm>
            <a:off x="4656667" y="2276476"/>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sz="1400" b="1">
                <a:solidFill>
                  <a:schemeClr val="bg1"/>
                </a:solidFill>
              </a:rPr>
              <a:t>Entering Contract of cultivation in</a:t>
            </a:r>
          </a:p>
          <a:p>
            <a:pPr algn="ctr">
              <a:lnSpc>
                <a:spcPct val="75000"/>
              </a:lnSpc>
            </a:pPr>
            <a:r>
              <a:rPr lang="en-US" sz="1400" b="1">
                <a:solidFill>
                  <a:schemeClr val="bg1"/>
                </a:solidFill>
              </a:rPr>
              <a:t>case of rented land, decision about crop </a:t>
            </a:r>
          </a:p>
          <a:p>
            <a:pPr algn="ctr">
              <a:lnSpc>
                <a:spcPct val="75000"/>
              </a:lnSpc>
            </a:pPr>
            <a:r>
              <a:rPr lang="en-US" sz="1400" b="1">
                <a:solidFill>
                  <a:schemeClr val="bg1"/>
                </a:solidFill>
              </a:rPr>
              <a:t>in view of market demand</a:t>
            </a:r>
            <a:endParaRPr lang="en-US" sz="1400">
              <a:solidFill>
                <a:schemeClr val="bg1"/>
              </a:solidFill>
            </a:endParaRPr>
          </a:p>
        </p:txBody>
      </p:sp>
      <p:sp>
        <p:nvSpPr>
          <p:cNvPr id="3083" name="Rectangle 10"/>
          <p:cNvSpPr>
            <a:spLocks noChangeArrowheads="1"/>
          </p:cNvSpPr>
          <p:nvPr/>
        </p:nvSpPr>
        <p:spPr bwMode="auto">
          <a:xfrm>
            <a:off x="1295401" y="1484313"/>
            <a:ext cx="2976033"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STAGE</a:t>
            </a:r>
          </a:p>
        </p:txBody>
      </p:sp>
      <p:sp>
        <p:nvSpPr>
          <p:cNvPr id="3084" name="Rectangle 11"/>
          <p:cNvSpPr>
            <a:spLocks noChangeArrowheads="1"/>
          </p:cNvSpPr>
          <p:nvPr/>
        </p:nvSpPr>
        <p:spPr bwMode="auto">
          <a:xfrm>
            <a:off x="4656667" y="1484313"/>
            <a:ext cx="5952067"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ACTIVITY</a:t>
            </a:r>
          </a:p>
        </p:txBody>
      </p:sp>
      <p:sp>
        <p:nvSpPr>
          <p:cNvPr id="3085" name="Rectangle 17"/>
          <p:cNvSpPr>
            <a:spLocks noChangeArrowheads="1"/>
          </p:cNvSpPr>
          <p:nvPr/>
        </p:nvSpPr>
        <p:spPr bwMode="auto">
          <a:xfrm>
            <a:off x="4656667" y="4148138"/>
            <a:ext cx="5952067" cy="576262"/>
          </a:xfrm>
          <a:prstGeom prst="rect">
            <a:avLst/>
          </a:prstGeom>
          <a:solidFill>
            <a:srgbClr val="F8F8F8"/>
          </a:solidFill>
          <a:ln w="38100">
            <a:solidFill>
              <a:srgbClr val="993300"/>
            </a:solidFill>
            <a:miter lim="800000"/>
            <a:headEnd/>
            <a:tailEnd/>
          </a:ln>
        </p:spPr>
        <p:txBody>
          <a:bodyPr wrap="none" anchor="ctr"/>
          <a:lstStyle/>
          <a:p>
            <a:pPr algn="ctr"/>
            <a:r>
              <a:rPr lang="en-US" sz="1400" b="1">
                <a:solidFill>
                  <a:schemeClr val="bg1"/>
                </a:solidFill>
              </a:rPr>
              <a:t>Sowing/transplantation, Irrigation,</a:t>
            </a:r>
            <a:r>
              <a:rPr lang="en-US" sz="1400">
                <a:solidFill>
                  <a:schemeClr val="bg1"/>
                </a:solidFill>
              </a:rPr>
              <a:t> </a:t>
            </a:r>
            <a:r>
              <a:rPr lang="en-US" sz="1400" b="1">
                <a:solidFill>
                  <a:schemeClr val="bg1"/>
                </a:solidFill>
              </a:rPr>
              <a:t>Fertilization,</a:t>
            </a:r>
          </a:p>
          <a:p>
            <a:pPr algn="ctr"/>
            <a:r>
              <a:rPr lang="en-US" sz="1400" b="1">
                <a:solidFill>
                  <a:schemeClr val="bg1"/>
                </a:solidFill>
              </a:rPr>
              <a:t>Weeding, Pesticide application</a:t>
            </a:r>
            <a:endParaRPr lang="en-US" sz="1200" b="1">
              <a:solidFill>
                <a:schemeClr val="bg1"/>
              </a:solidFill>
            </a:endParaRPr>
          </a:p>
        </p:txBody>
      </p:sp>
      <p:sp>
        <p:nvSpPr>
          <p:cNvPr id="3086" name="Rectangle 18"/>
          <p:cNvSpPr>
            <a:spLocks noChangeArrowheads="1"/>
          </p:cNvSpPr>
          <p:nvPr/>
        </p:nvSpPr>
        <p:spPr bwMode="auto">
          <a:xfrm>
            <a:off x="4656668" y="3213101"/>
            <a:ext cx="5856817" cy="576263"/>
          </a:xfrm>
          <a:prstGeom prst="rect">
            <a:avLst/>
          </a:prstGeom>
          <a:noFill/>
          <a:ln w="9525">
            <a:noFill/>
            <a:miter lim="800000"/>
            <a:headEnd/>
            <a:tailEnd/>
          </a:ln>
        </p:spPr>
        <p:txBody>
          <a:bodyPr wrap="none" anchor="ctr"/>
          <a:lstStyle/>
          <a:p>
            <a:endParaRPr lang="en-US">
              <a:solidFill>
                <a:schemeClr val="bg1"/>
              </a:solidFill>
            </a:endParaRPr>
          </a:p>
        </p:txBody>
      </p:sp>
      <p:sp>
        <p:nvSpPr>
          <p:cNvPr id="3087" name="Rectangle 19"/>
          <p:cNvSpPr>
            <a:spLocks noChangeArrowheads="1"/>
          </p:cNvSpPr>
          <p:nvPr/>
        </p:nvSpPr>
        <p:spPr bwMode="auto">
          <a:xfrm>
            <a:off x="4707468" y="3213101"/>
            <a:ext cx="5856817" cy="576263"/>
          </a:xfrm>
          <a:prstGeom prst="rect">
            <a:avLst/>
          </a:prstGeom>
          <a:noFill/>
          <a:ln w="9525">
            <a:noFill/>
            <a:miter lim="800000"/>
            <a:headEnd/>
            <a:tailEnd/>
          </a:ln>
        </p:spPr>
        <p:txBody>
          <a:bodyPr wrap="none" anchor="ctr"/>
          <a:lstStyle/>
          <a:p>
            <a:pPr lvl="1" algn="ctr"/>
            <a:r>
              <a:rPr lang="en-US" sz="1400" b="1">
                <a:solidFill>
                  <a:schemeClr val="bg1"/>
                </a:solidFill>
              </a:rPr>
              <a:t>Clearing, Leveling, Plowing, Seed bed preparation,</a:t>
            </a:r>
          </a:p>
          <a:p>
            <a:pPr lvl="1" algn="ctr"/>
            <a:r>
              <a:rPr lang="en-US" sz="1400" b="1">
                <a:solidFill>
                  <a:schemeClr val="bg1"/>
                </a:solidFill>
              </a:rPr>
              <a:t>Installation of Irrigation/drainage system</a:t>
            </a:r>
            <a:endParaRPr lang="en-US" sz="1400">
              <a:solidFill>
                <a:schemeClr val="bg1"/>
              </a:solidFill>
            </a:endParaRPr>
          </a:p>
        </p:txBody>
      </p:sp>
      <p:sp>
        <p:nvSpPr>
          <p:cNvPr id="3088" name="Rectangle 20"/>
          <p:cNvSpPr>
            <a:spLocks noChangeArrowheads="1"/>
          </p:cNvSpPr>
          <p:nvPr/>
        </p:nvSpPr>
        <p:spPr bwMode="auto">
          <a:xfrm>
            <a:off x="4656667" y="50133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Cutting/ picking,</a:t>
            </a:r>
          </a:p>
          <a:p>
            <a:pPr lvl="2" algn="ctr"/>
            <a:r>
              <a:rPr lang="en-US" sz="1400" b="1">
                <a:solidFill>
                  <a:schemeClr val="bg1"/>
                </a:solidFill>
              </a:rPr>
              <a:t>threshing</a:t>
            </a:r>
          </a:p>
        </p:txBody>
      </p:sp>
      <p:sp>
        <p:nvSpPr>
          <p:cNvPr id="3089" name="Rectangle 21"/>
          <p:cNvSpPr>
            <a:spLocks noChangeArrowheads="1"/>
          </p:cNvSpPr>
          <p:nvPr/>
        </p:nvSpPr>
        <p:spPr bwMode="auto">
          <a:xfrm>
            <a:off x="4656667" y="58769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Cleaning, Grading, Processing, Packing,</a:t>
            </a:r>
          </a:p>
          <a:p>
            <a:pPr lvl="2" algn="ctr"/>
            <a:r>
              <a:rPr lang="en-US" sz="1400" b="1">
                <a:solidFill>
                  <a:schemeClr val="bg1"/>
                </a:solidFill>
              </a:rPr>
              <a:t>Storage, Transportation, Sale of produce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4099"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4100"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Working Capital (Short term): </a:t>
            </a:r>
          </a:p>
          <a:p>
            <a:pPr marL="1285875" lvl="2" indent="-371475" eaLnBrk="1" hangingPunct="1"/>
            <a:r>
              <a:rPr lang="en-US" sz="2000" b="1" dirty="0" smtClean="0">
                <a:solidFill>
                  <a:schemeClr val="bg1"/>
                </a:solidFill>
              </a:rPr>
              <a:t>Crop production [Purchase of inputs i.e. seeds, fertilizers, pesticides,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p>
          <a:p>
            <a:pPr marL="1285875" lvl="2" indent="-371475" eaLnBrk="1" hangingPunct="1"/>
            <a:r>
              <a:rPr lang="en-US" sz="2000" b="1" dirty="0" smtClean="0">
                <a:solidFill>
                  <a:schemeClr val="bg1"/>
                </a:solidFill>
              </a:rPr>
              <a:t>Poultry Farming [purchase of feed/raw material, birds/chicks,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Dairy Farming [purchase and production of feed/fodder, milk container,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Fish Farming [purchase of fuel, ration, processing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r>
              <a:rPr lang="en-US" sz="2000" b="1" dirty="0" smtClean="0">
                <a:solidFill>
                  <a:schemeClr val="bg1"/>
                </a:solidFill>
              </a:rPr>
              <a:t> equipment, purchase of handling and storage boxes, etc.]</a:t>
            </a:r>
          </a:p>
          <a:p>
            <a:pPr marL="1285875" lvl="2" indent="-371475" eaLnBrk="1" hangingPunct="1"/>
            <a:r>
              <a:rPr lang="en-US" sz="2000" b="1" dirty="0" smtClean="0">
                <a:solidFill>
                  <a:schemeClr val="bg1"/>
                </a:solidFill>
              </a:rPr>
              <a:t>Liquidity Requirement [repair &amp; maintenance of machinery &amp; equipment, labor/water/utility charges, etc.) </a:t>
            </a:r>
            <a:r>
              <a:rPr lang="en-US" b="1" dirty="0" smtClean="0">
                <a:solidFill>
                  <a:schemeClr val="bg1"/>
                </a:solidFill>
              </a:rPr>
              <a:t>{Salam}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5123"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5124" name="Rectangle 4"/>
          <p:cNvSpPr>
            <a:spLocks noGrp="1" noChangeArrowheads="1"/>
          </p:cNvSpPr>
          <p:nvPr>
            <p:ph sz="quarter" idx="3"/>
          </p:nvPr>
        </p:nvSpPr>
        <p:spPr>
          <a:xfrm>
            <a:off x="334434" y="836613"/>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Farm Mechanization [Purchase of tractor and farm machinery for tillage, sowing/planting, pesticide application, harvesting/threshing, etc.] {</a:t>
            </a:r>
            <a:r>
              <a:rPr lang="en-US" sz="2000" b="1" dirty="0" err="1" smtClean="0">
                <a:solidFill>
                  <a:schemeClr val="bg1"/>
                </a:solidFill>
              </a:rPr>
              <a:t>Murabahah</a:t>
            </a:r>
            <a:r>
              <a:rPr lang="en-US" sz="2000" b="1" dirty="0" smtClean="0">
                <a:solidFill>
                  <a:schemeClr val="bg1"/>
                </a:solidFill>
              </a:rPr>
              <a:t>/ </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Transport [purchase of trailers, reefer vans, milk cooling/ chiller tanks/carriers, motorcycles/pickups,  of feed/raw material, birds/chicks, vaccination/medication, utensils, etc.] {</a:t>
            </a:r>
            <a:r>
              <a:rPr lang="en-US" sz="2000" b="1" dirty="0" err="1" smtClean="0">
                <a:solidFill>
                  <a:schemeClr val="bg1"/>
                </a:solidFill>
              </a:rPr>
              <a:t>Ijarah</a:t>
            </a:r>
            <a:r>
              <a:rPr lang="en-US" sz="2000" b="1" dirty="0" smtClean="0">
                <a:solidFill>
                  <a:schemeClr val="bg1"/>
                </a:solidFill>
              </a:rPr>
              <a:t>/Diminishing </a:t>
            </a:r>
            <a:r>
              <a:rPr lang="en-US" sz="2000" b="1" dirty="0" err="1" smtClean="0">
                <a:solidFill>
                  <a:schemeClr val="bg1"/>
                </a:solidFill>
              </a:rPr>
              <a:t>Musharakah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Live stock [purchase/replacement of animals for milk &amp; meet production, refrigerated storage, animal sheds, water supply system, generator, fencing slaughter house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Istisna</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Irrigation System [t/wells, sprinkler/drip/solar pumps, water course lining, etc.] {</a:t>
            </a:r>
            <a:r>
              <a:rPr lang="en-US" sz="2000" b="1" dirty="0" err="1" smtClean="0">
                <a:solidFill>
                  <a:schemeClr val="bg1"/>
                </a:solidFill>
              </a:rPr>
              <a:t>Ijarah</a:t>
            </a:r>
            <a:r>
              <a:rPr lang="en-US" sz="2000" b="1" dirty="0" smtClean="0">
                <a:solidFill>
                  <a:schemeClr val="bg1"/>
                </a:solidFill>
              </a:rPr>
              <a:t>/</a:t>
            </a:r>
            <a:r>
              <a:rPr lang="en-US" sz="2000" b="1" dirty="0" err="1" smtClean="0">
                <a:solidFill>
                  <a:schemeClr val="bg1"/>
                </a:solidFill>
              </a:rPr>
              <a:t>Murabahah</a:t>
            </a:r>
            <a:r>
              <a:rPr lang="en-US" sz="2000" b="1" dirty="0" smtClean="0">
                <a:solidFill>
                  <a:schemeClr val="bg1"/>
                </a:solidFill>
              </a:rPr>
              <a:t>/DM/ </a:t>
            </a:r>
            <a:r>
              <a:rPr lang="en-US" sz="2000" b="1" dirty="0" err="1" smtClean="0">
                <a:solidFill>
                  <a:schemeClr val="bg1"/>
                </a:solidFill>
              </a:rPr>
              <a:t>salam</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Forest development and enhancement [nursery raising, tree plantation, etc.] {DM}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chemeClr val="bg1"/>
                </a:solidFill>
              </a:rPr>
              <a:t>Islamic Modes – Agricultural Financing</a:t>
            </a:r>
          </a:p>
        </p:txBody>
      </p:sp>
      <p:sp>
        <p:nvSpPr>
          <p:cNvPr id="6147"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solidFill>
                <a:schemeClr val="bg1"/>
              </a:solidFill>
            </a:endParaRPr>
          </a:p>
          <a:p>
            <a:pPr algn="ctr" eaLnBrk="1" hangingPunct="1">
              <a:buFontTx/>
              <a:buNone/>
            </a:pPr>
            <a:endParaRPr lang="en-US" sz="2800" smtClean="0">
              <a:solidFill>
                <a:schemeClr val="bg1"/>
              </a:solidFill>
            </a:endParaRPr>
          </a:p>
        </p:txBody>
      </p:sp>
      <p:sp>
        <p:nvSpPr>
          <p:cNvPr id="6148"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Poultry Farming [construction of breeding &amp; hatchery farms, tools, feed mills, transport &amp; distribution vehicles, slaughtering &amp; processing, etc.] {</a:t>
            </a:r>
            <a:r>
              <a:rPr lang="en-US" sz="2000" b="1" dirty="0" err="1" smtClean="0">
                <a:solidFill>
                  <a:schemeClr val="bg1"/>
                </a:solidFill>
              </a:rPr>
              <a:t>Murabahah</a:t>
            </a:r>
            <a:r>
              <a:rPr lang="en-US" sz="2000" b="1" dirty="0" smtClean="0">
                <a:solidFill>
                  <a:schemeClr val="bg1"/>
                </a:solidFill>
              </a:rPr>
              <a:t>/ DM}</a:t>
            </a:r>
            <a:endParaRPr lang="en-US" sz="1800" b="1" dirty="0" smtClean="0">
              <a:solidFill>
                <a:schemeClr val="bg1"/>
              </a:solidFill>
            </a:endParaRPr>
          </a:p>
          <a:p>
            <a:pPr marL="1285875" lvl="2" indent="-371475" eaLnBrk="1" hangingPunct="1"/>
            <a:r>
              <a:rPr lang="en-US" sz="2000" b="1" dirty="0" smtClean="0">
                <a:solidFill>
                  <a:schemeClr val="bg1"/>
                </a:solidFill>
              </a:rPr>
              <a:t>Fish Farming/catching [construction of fish ponds &amp; hatcheries, purchase/replacement of fishing boats, engines, and related facilities &amp; equipments, construction of cold storage, etc.] {</a:t>
            </a:r>
            <a:r>
              <a:rPr lang="en-US" sz="2000" b="1" dirty="0" err="1" smtClean="0">
                <a:solidFill>
                  <a:schemeClr val="bg1"/>
                </a:solidFill>
              </a:rPr>
              <a:t>Murabahah</a:t>
            </a:r>
            <a:r>
              <a:rPr lang="en-US" sz="2000" b="1" dirty="0" smtClean="0">
                <a:solidFill>
                  <a:schemeClr val="bg1"/>
                </a:solidFill>
              </a:rPr>
              <a:t>/DM}</a:t>
            </a:r>
            <a:endParaRPr lang="en-US" sz="1800" b="1" dirty="0" smtClean="0">
              <a:solidFill>
                <a:schemeClr val="bg1"/>
              </a:solidFill>
            </a:endParaRPr>
          </a:p>
          <a:p>
            <a:pPr marL="1285875" lvl="2" indent="-371475" eaLnBrk="1" hangingPunct="1"/>
            <a:r>
              <a:rPr lang="en-US" sz="2000" b="1" dirty="0" smtClean="0">
                <a:solidFill>
                  <a:schemeClr val="bg1"/>
                </a:solidFill>
              </a:rPr>
              <a:t>Dairy Farming [milk processing, plants,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Miscellaneous [green houses, </a:t>
            </a:r>
            <a:r>
              <a:rPr lang="en-US" sz="2000" b="1" dirty="0" err="1" smtClean="0">
                <a:solidFill>
                  <a:schemeClr val="bg1"/>
                </a:solidFill>
              </a:rPr>
              <a:t>godowns</a:t>
            </a:r>
            <a:r>
              <a:rPr lang="en-US" sz="2000" b="1" dirty="0" smtClean="0">
                <a:solidFill>
                  <a:schemeClr val="bg1"/>
                </a:solidFill>
              </a:rPr>
              <a:t>, dairy/livestock farms, seed/milk/fruits/vegetables processing equipment]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The Industry Size</a:t>
            </a:r>
          </a:p>
        </p:txBody>
      </p:sp>
      <p:pic>
        <p:nvPicPr>
          <p:cNvPr id="82951" name="Picture 7"/>
          <p:cNvPicPr>
            <a:picLocks noGrp="1" noChangeAspect="1" noChangeArrowheads="1"/>
          </p:cNvPicPr>
          <p:nvPr>
            <p:ph idx="1"/>
          </p:nvPr>
        </p:nvPicPr>
        <p:blipFill>
          <a:blip r:embed="rId2"/>
          <a:srcRect/>
          <a:stretch>
            <a:fillRect/>
          </a:stretch>
        </p:blipFill>
        <p:spPr bwMode="auto">
          <a:xfrm>
            <a:off x="1" y="950614"/>
            <a:ext cx="12192000" cy="4013212"/>
          </a:xfrm>
          <a:prstGeom prst="rect">
            <a:avLst/>
          </a:prstGeom>
          <a:noFill/>
          <a:ln w="9525">
            <a:noFill/>
            <a:miter lim="800000"/>
            <a:headEnd/>
            <a:tailEnd/>
          </a:ln>
          <a:effectLst/>
        </p:spPr>
      </p:pic>
      <p:sp>
        <p:nvSpPr>
          <p:cNvPr id="16" name="Text Box 23"/>
          <p:cNvSpPr txBox="1">
            <a:spLocks noChangeArrowheads="1"/>
          </p:cNvSpPr>
          <p:nvPr/>
        </p:nvSpPr>
        <p:spPr bwMode="auto">
          <a:xfrm>
            <a:off x="676285" y="4760614"/>
            <a:ext cx="8181802" cy="927100"/>
          </a:xfrm>
          <a:prstGeom prst="rect">
            <a:avLst/>
          </a:prstGeom>
          <a:solidFill>
            <a:schemeClr val="tx1"/>
          </a:solidFill>
          <a:ln w="9525" algn="ctr">
            <a:noFill/>
            <a:miter lim="800000"/>
            <a:headEnd/>
            <a:tailEnd/>
          </a:ln>
          <a:effectLst/>
        </p:spPr>
        <p:txBody>
          <a:bodyPr vert="horz" lIns="91440" tIns="45720" rIns="91440" bIns="45720" rtlCol="0" anchor="ctr">
            <a:normAutofit fontScale="85000" lnSpcReduction="20000"/>
          </a:bodyPr>
          <a:lstStyle/>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endParaRPr kumimoji="0" lang="en-US" sz="3200" b="1" i="0" u="none" strike="noStrike" kern="1200" cap="none" spc="0" normalizeH="0" baseline="0" noProof="0" dirty="0" smtClean="0">
              <a:ln>
                <a:noFill/>
              </a:ln>
              <a:solidFill>
                <a:schemeClr val="bg1"/>
              </a:solidFill>
              <a:effectLst/>
              <a:uLnTx/>
              <a:uFillTx/>
              <a:latin typeface="+mj-lt"/>
              <a:ea typeface="+mj-ea"/>
              <a:cs typeface="Arial" charset="0"/>
            </a:endParaRPr>
          </a:p>
          <a:p>
            <a:pPr marL="320040" marR="0" lvl="0" indent="-320040" algn="ctr" defTabSz="457200" rtl="0" eaLnBrk="1" fontAlgn="auto" latinLnBrk="0" hangingPunct="1">
              <a:lnSpc>
                <a:spcPct val="80000"/>
              </a:lnSpc>
              <a:spcBef>
                <a:spcPts val="700"/>
              </a:spcBef>
              <a:spcAft>
                <a:spcPts val="0"/>
              </a:spcAft>
              <a:buClr>
                <a:schemeClr val="accent2"/>
              </a:buClr>
              <a:buSzPct val="60000"/>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Arial" charset="0"/>
              </a:rPr>
              <a:t>The Share of Islamic</a:t>
            </a:r>
            <a:r>
              <a:rPr kumimoji="0" lang="en-US" sz="3200" b="1" i="0" u="none" strike="noStrike" kern="1200" cap="none" spc="0" normalizeH="0" noProof="0" dirty="0" smtClean="0">
                <a:ln>
                  <a:noFill/>
                </a:ln>
                <a:solidFill>
                  <a:schemeClr val="bg1"/>
                </a:solidFill>
                <a:effectLst/>
                <a:uLnTx/>
                <a:uFillTx/>
                <a:latin typeface="+mj-lt"/>
                <a:ea typeface="+mj-ea"/>
                <a:cs typeface="Arial" charset="0"/>
              </a:rPr>
              <a:t> Microfinance is Less than 1% within IF Industry </a:t>
            </a:r>
            <a:endParaRPr kumimoji="0" lang="en-US" sz="3200" b="1" i="0" u="none" strike="noStrike" kern="1200" cap="none" spc="0" normalizeH="0" baseline="0" noProof="0" dirty="0" smtClean="0">
              <a:ln>
                <a:noFill/>
              </a:ln>
              <a:solidFill>
                <a:schemeClr val="bg1"/>
              </a:solidFill>
              <a:effectLst/>
              <a:uLnTx/>
              <a:uFillTx/>
              <a:latin typeface="+mj-lt"/>
              <a:ea typeface="+mj-ea"/>
              <a:cs typeface="Arial" charset="0"/>
            </a:endParaRPr>
          </a:p>
        </p:txBody>
      </p:sp>
    </p:spTree>
    <p:extLst>
      <p:ext uri="{BB962C8B-B14F-4D97-AF65-F5344CB8AC3E}">
        <p14:creationId xmlns:p14="http://schemas.microsoft.com/office/powerpoint/2010/main" val="776974770"/>
      </p:ext>
    </p:extLst>
  </p:cSld>
  <p:clrMapOvr>
    <a:masterClrMapping/>
  </p:clrMapOvr>
  <mc:AlternateContent xmlns:mc="http://schemas.openxmlformats.org/markup-compatibility/2006" xmlns:p14="http://schemas.microsoft.com/office/powerpoint/2010/main">
    <mc:Choice Requires="p14">
      <p:transition spd="slow" p14:dur="2000" advTm="25131"/>
    </mc:Choice>
    <mc:Fallback xmlns="">
      <p:transition spd="slow" advTm="251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237507" y="1600822"/>
            <a:ext cx="6891131"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929670" y="1600822"/>
            <a:ext cx="5487735"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610172" y="304100"/>
            <a:ext cx="10971656" cy="533607"/>
          </a:xfrm>
        </p:spPr>
        <p:txBody>
          <a:bodyPr rtlCol="0">
            <a:noAutofit/>
          </a:bodyPr>
          <a:lstStyle/>
          <a:p>
            <a:pPr defTabSz="914361" eaLnBrk="1" fontAlgn="auto" hangingPunct="1">
              <a:spcAft>
                <a:spcPts val="0"/>
              </a:spcAft>
              <a:defRPr/>
            </a:pPr>
            <a:r>
              <a:rPr lang="en-US" sz="3200" b="1" dirty="0" smtClean="0">
                <a:solidFill>
                  <a:srgbClr val="000045"/>
                </a:solidFill>
              </a:rPr>
              <a:t>Market for Islamic Microfinance Products</a:t>
            </a:r>
          </a:p>
        </p:txBody>
      </p:sp>
      <p:sp>
        <p:nvSpPr>
          <p:cNvPr id="20508" name="Slide Number Placeholder 31"/>
          <p:cNvSpPr>
            <a:spLocks noGrp="1"/>
          </p:cNvSpPr>
          <p:nvPr>
            <p:ph type="sldNum" sz="quarter" idx="12"/>
          </p:nvPr>
        </p:nvSpPr>
        <p:spPr>
          <a:xfrm>
            <a:off x="610173" y="6245499"/>
            <a:ext cx="2844927" cy="476230"/>
          </a:xfrm>
        </p:spPr>
        <p:txBody>
          <a:bodyPr/>
          <a:lstStyle/>
          <a:p>
            <a:pPr algn="l">
              <a:defRPr/>
            </a:pPr>
            <a:fld id="{4B4409E4-B7C3-43ED-B6C9-A04B8087D5F6}" type="slidenum">
              <a:rPr lang="en-US" smtClean="0"/>
              <a:pPr algn="l">
                <a:defRPr/>
              </a:pPr>
              <a:t>17</a:t>
            </a:fld>
            <a:endParaRPr lang="en-US" smtClean="0"/>
          </a:p>
        </p:txBody>
      </p:sp>
      <p:sp>
        <p:nvSpPr>
          <p:cNvPr id="16390" name="Rectangle 7"/>
          <p:cNvSpPr>
            <a:spLocks noChangeArrowheads="1"/>
          </p:cNvSpPr>
          <p:nvPr/>
        </p:nvSpPr>
        <p:spPr bwMode="auto">
          <a:xfrm>
            <a:off x="8841775" y="3636276"/>
            <a:ext cx="2669503"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1069708" y="4267424"/>
            <a:ext cx="7314437"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523525" y="4953080"/>
            <a:ext cx="6706172"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743869" y="3692219"/>
            <a:ext cx="3962304"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828609" y="4343449"/>
            <a:ext cx="589388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422465" y="5105130"/>
            <a:ext cx="6706172"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523524" y="5410663"/>
            <a:ext cx="6807232"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2133696" y="5437917"/>
            <a:ext cx="5384768"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8292620" y="2810046"/>
            <a:ext cx="343221"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8940800" y="5105400"/>
            <a:ext cx="2555096"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8229695" y="4953080"/>
            <a:ext cx="406147"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8" name="Text Box 6"/>
          <p:cNvSpPr txBox="1">
            <a:spLocks noChangeArrowheads="1"/>
          </p:cNvSpPr>
          <p:nvPr/>
        </p:nvSpPr>
        <p:spPr bwMode="auto">
          <a:xfrm>
            <a:off x="812800" y="1981200"/>
            <a:ext cx="1864576"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3048955" y="1600823"/>
            <a:ext cx="3275861"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915259" y="2666602"/>
            <a:ext cx="7314437"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812292" y="3581767"/>
            <a:ext cx="7316345"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3962306" y="2132996"/>
            <a:ext cx="1523524"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3556159" y="2972136"/>
            <a:ext cx="2438781"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844801" y="2819401"/>
            <a:ext cx="406145"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4" name="Text Box 6"/>
          <p:cNvSpPr txBox="1">
            <a:spLocks noChangeArrowheads="1"/>
          </p:cNvSpPr>
          <p:nvPr/>
        </p:nvSpPr>
        <p:spPr bwMode="auto">
          <a:xfrm>
            <a:off x="7058182" y="1997798"/>
            <a:ext cx="2013390"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91436" tIns="45718" rIns="91436" bIns="45718">
            <a:spAutoFit/>
          </a:bodyPr>
          <a:lstStyle/>
          <a:p>
            <a:pPr algn="ctr">
              <a:defRPr/>
            </a:pPr>
            <a:endParaRPr lang="en-US" b="1" u="sng" dirty="0" smtClean="0">
              <a:cs typeface="Arial" charset="0"/>
            </a:endParaRPr>
          </a:p>
          <a:p>
            <a:pPr algn="ctr">
              <a:defRPr/>
            </a:pPr>
            <a:r>
              <a:rPr lang="en-US" b="1" u="sng" dirty="0" err="1" smtClean="0">
                <a:cs typeface="Arial" charset="0"/>
              </a:rPr>
              <a:t>MicroTakaful</a:t>
            </a:r>
            <a:endParaRPr lang="en-US" b="1" u="sng" dirty="0" smtClean="0">
              <a:cs typeface="Arial" charset="0"/>
            </a:endParaRPr>
          </a:p>
          <a:p>
            <a:pPr algn="ctr">
              <a:defRPr/>
            </a:pPr>
            <a:r>
              <a:rPr lang="en-US" b="1" u="sng" dirty="0" smtClean="0">
                <a:cs typeface="Arial" charset="0"/>
              </a:rPr>
              <a:t> </a:t>
            </a:r>
          </a:p>
          <a:p>
            <a:pPr algn="ctr">
              <a:defRPr/>
            </a:pPr>
            <a:endParaRPr lang="en-US" sz="600" dirty="0">
              <a:cs typeface="Arial" charset="0"/>
            </a:endParaRP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rgbClr val="35742A"/>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Finance</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2"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Microfinance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for Poverty Alleviation, Social &amp; Economic Development.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Complaints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Complaints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Gharar</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Micro 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spTree>
    <p:extLst>
      <p:ext uri="{BB962C8B-B14F-4D97-AF65-F5344CB8AC3E}">
        <p14:creationId xmlns:p14="http://schemas.microsoft.com/office/powerpoint/2010/main" val="2973055943"/>
      </p:ext>
    </p:extLst>
  </p:cSld>
  <p:clrMapOvr>
    <a:masterClrMapping/>
  </p:clrMapOvr>
  <mc:AlternateContent xmlns:mc="http://schemas.openxmlformats.org/markup-compatibility/2006" xmlns:p14="http://schemas.microsoft.com/office/powerpoint/2010/main">
    <mc:Choice Requires="p14">
      <p:transition spd="slow" p14:dur="2000" advTm="64974"/>
    </mc:Choice>
    <mc:Fallback xmlns="">
      <p:transition spd="slow" advTm="6497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19100" y="0"/>
            <a:ext cx="8534400" cy="9144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2800" b="1" dirty="0" smtClean="0">
                <a:solidFill>
                  <a:srgbClr val="FFFFFF"/>
                </a:solidFill>
                <a:cs typeface="Arial" charset="0"/>
              </a:rPr>
              <a:t>Demand for Islamic Micro Finance </a:t>
            </a:r>
          </a:p>
          <a:p>
            <a:pPr marL="381000" indent="-381000" algn="ctr">
              <a:lnSpc>
                <a:spcPct val="80000"/>
              </a:lnSpc>
              <a:spcBef>
                <a:spcPct val="20000"/>
              </a:spcBef>
            </a:pPr>
            <a:r>
              <a:rPr lang="en-GB" sz="2800" b="1" dirty="0" smtClean="0">
                <a:solidFill>
                  <a:srgbClr val="FFFFFF"/>
                </a:solidFill>
                <a:cs typeface="Arial" charset="0"/>
              </a:rPr>
              <a:t>Research Studies by International Institutions.</a:t>
            </a:r>
            <a:endParaRPr lang="en-GB" sz="2800" b="1" dirty="0">
              <a:solidFill>
                <a:srgbClr val="FFFFFF"/>
              </a:solidFill>
              <a:cs typeface="Arial" charset="0"/>
            </a:endParaRPr>
          </a:p>
        </p:txBody>
      </p:sp>
      <p:graphicFrame>
        <p:nvGraphicFramePr>
          <p:cNvPr id="3" name="Group 51"/>
          <p:cNvGraphicFramePr>
            <a:graphicFrameLocks noGrp="1"/>
          </p:cNvGraphicFramePr>
          <p:nvPr>
            <p:extLst>
              <p:ext uri="{D42A27DB-BD31-4B8C-83A1-F6EECF244321}">
                <p14:modId xmlns:p14="http://schemas.microsoft.com/office/powerpoint/2010/main" val="114497830"/>
              </p:ext>
            </p:extLst>
          </p:nvPr>
        </p:nvGraphicFramePr>
        <p:xfrm>
          <a:off x="457201" y="906181"/>
          <a:ext cx="8470898" cy="5837520"/>
        </p:xfrm>
        <a:graphic>
          <a:graphicData uri="http://schemas.openxmlformats.org/drawingml/2006/table">
            <a:tbl>
              <a:tblPr>
                <a:tableStyleId>{E8B1032C-EA38-4F05-BA0D-38AFFFC7BED3}</a:tableStyleId>
              </a:tblPr>
              <a:tblGrid>
                <a:gridCol w="2720012"/>
                <a:gridCol w="3264016"/>
                <a:gridCol w="2486870"/>
              </a:tblGrid>
              <a:tr h="74020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 by</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Surveyed Countries</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Respondents </a:t>
                      </a: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Preference (%) </a:t>
                      </a:r>
                      <a:endParaRPr lang="en-US" altLang="ja-JP" sz="2400" b="1" u="sng"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CGAP 08</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 Algeria, and 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 - 40%</a:t>
                      </a:r>
                      <a:endParaRPr lang="en-US" sz="2400" b="1" kern="1200" dirty="0" smtClean="0">
                        <a:solidFill>
                          <a:schemeClr val="bg1"/>
                        </a:solidFill>
                        <a:latin typeface="Tw Cen MT" pitchFamily="34" charset="0"/>
                        <a:ea typeface="+mn-ea"/>
                        <a:cs typeface="+mn-cs"/>
                      </a:endParaRPr>
                    </a:p>
                  </a:txBody>
                  <a:tcPr anchor="b" horzOverflow="overflow"/>
                </a:tc>
              </a:tr>
              <a:tr h="62092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err="1" smtClean="0">
                          <a:solidFill>
                            <a:schemeClr val="bg1"/>
                          </a:solidFill>
                        </a:rPr>
                        <a:t>PlaNet</a:t>
                      </a:r>
                      <a:r>
                        <a:rPr lang="en-US" altLang="ja-JP" sz="2400" kern="1200" dirty="0" smtClean="0">
                          <a:solidFill>
                            <a:schemeClr val="bg1"/>
                          </a:solidFill>
                        </a:rPr>
                        <a:t> Finance 07</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West Bank and Gaza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35% - 60 %  </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USAID 02</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24.9%</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IFC/FINCA 06</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32%</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Frankfurt School of Fin &amp; Mgmt 06</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Algeria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20.7%</a:t>
                      </a:r>
                      <a:endParaRPr lang="en-US" sz="2400" b="1" kern="1200" dirty="0" smtClean="0">
                        <a:solidFill>
                          <a:schemeClr val="bg1"/>
                        </a:solidFill>
                        <a:latin typeface="Tw Cen MT" pitchFamily="34" charset="0"/>
                        <a:ea typeface="+mn-ea"/>
                        <a:cs typeface="+mn-cs"/>
                      </a:endParaRPr>
                    </a:p>
                  </a:txBody>
                  <a:tcPr anchor="b" horzOverflow="overflow"/>
                </a:tc>
              </a:tr>
              <a:tr h="741921">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sponsored Study</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Yemen</a:t>
                      </a:r>
                      <a:endParaRPr lang="en-US" sz="2400" kern="1200" dirty="0" smtClean="0">
                        <a:solidFill>
                          <a:schemeClr val="bg1"/>
                        </a:solidFill>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40%</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2007</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43%-46%</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Bank Indonesia 2000</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Indonesia (East Java)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49%</a:t>
                      </a:r>
                      <a:endParaRPr lang="en-US" sz="2400" b="1" kern="1200" dirty="0" smtClean="0">
                        <a:solidFill>
                          <a:schemeClr val="bg1"/>
                        </a:solidFill>
                        <a:latin typeface="Tw Cen MT" pitchFamily="34" charset="0"/>
                        <a:ea typeface="+mn-ea"/>
                        <a:cs typeface="+mn-cs"/>
                      </a:endParaRPr>
                    </a:p>
                  </a:txBody>
                  <a:tcPr anchor="b" horzOverflow="overflow"/>
                </a:tc>
              </a:tr>
              <a:tr h="523727">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err="1" smtClean="0">
                          <a:solidFill>
                            <a:schemeClr val="bg1"/>
                          </a:solidFill>
                        </a:rPr>
                        <a:t>AlHuda</a:t>
                      </a:r>
                      <a:r>
                        <a:rPr lang="en-US" sz="2400" kern="1200" dirty="0" smtClean="0">
                          <a:solidFill>
                            <a:schemeClr val="bg1"/>
                          </a:solidFill>
                        </a:rPr>
                        <a:t>-CIBE</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Pakistan (4 Districts)</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99%</a:t>
                      </a:r>
                      <a:endParaRPr lang="en-US" sz="2400" b="1" kern="1200" dirty="0" smtClean="0">
                        <a:solidFill>
                          <a:schemeClr val="bg1"/>
                        </a:solidFill>
                        <a:latin typeface="Tw Cen MT" pitchFamily="34" charset="0"/>
                        <a:ea typeface="+mn-ea"/>
                        <a:cs typeface="+mn-cs"/>
                      </a:endParaRPr>
                    </a:p>
                  </a:txBody>
                  <a:tcPr anchor="b" horzOverflow="overflow"/>
                </a:tc>
              </a:tr>
            </a:tbl>
          </a:graphicData>
        </a:graphic>
      </p:graphicFrame>
    </p:spTree>
    <p:extLst>
      <p:ext uri="{BB962C8B-B14F-4D97-AF65-F5344CB8AC3E}">
        <p14:creationId xmlns:p14="http://schemas.microsoft.com/office/powerpoint/2010/main" val="347716254"/>
      </p:ext>
    </p:extLst>
  </p:cSld>
  <p:clrMapOvr>
    <a:masterClrMapping/>
  </p:clrMapOvr>
  <mc:AlternateContent xmlns:mc="http://schemas.openxmlformats.org/markup-compatibility/2006" xmlns:p14="http://schemas.microsoft.com/office/powerpoint/2010/main">
    <mc:Choice Requires="p14">
      <p:transition spd="slow" p14:dur="2000" advTm="58045"/>
    </mc:Choice>
    <mc:Fallback xmlns="">
      <p:transition spd="slow" advTm="5804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529783" y="0"/>
            <a:ext cx="8596668" cy="1130300"/>
          </a:xfrm>
          <a:prstGeom prst="rect">
            <a:avLst/>
          </a:prstGeom>
          <a:solidFill>
            <a:schemeClr val="accent2">
              <a:lumMod val="75000"/>
            </a:schemeClr>
          </a:solidFill>
          <a:ln w="9525" algn="ctr">
            <a:noFill/>
            <a:miter lim="800000"/>
            <a:headEnd/>
            <a:tailEnd/>
          </a:ln>
        </p:spPr>
        <p:txBody>
          <a:bodyPr anchor="ctr">
            <a:normAutofit/>
          </a:bodyPr>
          <a:lstStyle/>
          <a:p>
            <a:pPr marL="381000" indent="-381000" algn="ctr">
              <a:lnSpc>
                <a:spcPct val="80000"/>
              </a:lnSpc>
              <a:spcBef>
                <a:spcPct val="20000"/>
              </a:spcBef>
              <a:buFont typeface="Wingdings" pitchFamily="2" charset="2"/>
              <a:buNone/>
            </a:pPr>
            <a:r>
              <a:rPr lang="en-GB" sz="4000" b="1" dirty="0" smtClean="0">
                <a:solidFill>
                  <a:srgbClr val="FFFFFF"/>
                </a:solidFill>
                <a:cs typeface="Arial" charset="0"/>
              </a:rPr>
              <a:t>Contents </a:t>
            </a:r>
            <a:endParaRPr lang="en-GB" sz="4000" b="1" dirty="0">
              <a:solidFill>
                <a:srgbClr val="FFFFFF"/>
              </a:solidFill>
              <a:cs typeface="Arial" charset="0"/>
            </a:endParaRPr>
          </a:p>
        </p:txBody>
      </p:sp>
      <p:sp>
        <p:nvSpPr>
          <p:cNvPr id="6" name="Rectangle 3"/>
          <p:cNvSpPr txBox="1">
            <a:spLocks noGrp="1" noChangeArrowheads="1"/>
          </p:cNvSpPr>
          <p:nvPr>
            <p:ph idx="1"/>
          </p:nvPr>
        </p:nvSpPr>
        <p:spPr bwMode="auto">
          <a:xfrm>
            <a:off x="529783" y="1612901"/>
            <a:ext cx="8928116" cy="4174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20040" lvl="0" indent="-320040" eaLnBrk="1" fontAlgn="auto" hangingPunct="1">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Why Islamic Agricultural Finance ?</a:t>
            </a:r>
          </a:p>
          <a:p>
            <a:pPr marL="320040" indent="-320040">
              <a:lnSpc>
                <a:spcPct val="8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Source of Islamic Agricultural Finance Product.</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Compatibility of Islamic Financial Products with Conventional Rural Credit lending Models.</a:t>
            </a:r>
          </a:p>
          <a:p>
            <a:pPr marL="320040" lvl="0" indent="-320040" eaLnBrk="1" fontAlgn="auto" hangingPunct="1">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Opportunities, Challenges and Innovation. </a:t>
            </a:r>
          </a:p>
        </p:txBody>
      </p:sp>
    </p:spTree>
    <p:extLst>
      <p:ext uri="{BB962C8B-B14F-4D97-AF65-F5344CB8AC3E}">
        <p14:creationId xmlns:p14="http://schemas.microsoft.com/office/powerpoint/2010/main" val="2829823464"/>
      </p:ext>
    </p:extLst>
  </p:cSld>
  <p:clrMapOvr>
    <a:masterClrMapping/>
  </p:clrMapOvr>
  <mc:AlternateContent xmlns:mc="http://schemas.openxmlformats.org/markup-compatibility/2006" xmlns:p14="http://schemas.microsoft.com/office/powerpoint/2010/main">
    <mc:Choice Requires="p14">
      <p:transition spd="slow" p14:dur="2000" advTm="24053"/>
    </mc:Choice>
    <mc:Fallback xmlns="">
      <p:transition spd="slow" advTm="2405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grpSp>
        <p:nvGrpSpPr>
          <p:cNvPr id="2" name="Group 4"/>
          <p:cNvGrpSpPr>
            <a:grpSpLocks/>
          </p:cNvGrpSpPr>
          <p:nvPr/>
        </p:nvGrpSpPr>
        <p:grpSpPr bwMode="auto">
          <a:xfrm>
            <a:off x="-154542" y="760463"/>
            <a:ext cx="9062070" cy="5697663"/>
            <a:chOff x="-65" y="377"/>
            <a:chExt cx="6920" cy="3835"/>
          </a:xfrm>
        </p:grpSpPr>
        <p:graphicFrame>
          <p:nvGraphicFramePr>
            <p:cNvPr id="5" name="Object 5"/>
            <p:cNvGraphicFramePr>
              <a:graphicFrameLocks noChangeAspect="1"/>
            </p:cNvGraphicFramePr>
            <p:nvPr>
              <p:extLst>
                <p:ext uri="{D42A27DB-BD31-4B8C-83A1-F6EECF244321}">
                  <p14:modId xmlns:p14="http://schemas.microsoft.com/office/powerpoint/2010/main" val="2729978569"/>
                </p:ext>
              </p:extLst>
            </p:nvPr>
          </p:nvGraphicFramePr>
          <p:xfrm>
            <a:off x="-65" y="1043"/>
            <a:ext cx="6283" cy="3169"/>
          </p:xfrm>
          <a:graphic>
            <a:graphicData uri="http://schemas.openxmlformats.org/presentationml/2006/ole">
              <mc:AlternateContent xmlns:mc="http://schemas.openxmlformats.org/markup-compatibility/2006">
                <mc:Choice xmlns:v="urn:schemas-microsoft-com:vml" Requires="v">
                  <p:oleObj spid="_x0000_s24580" name="Clip" r:id="rId3" imgW="32379480" imgH="16336080" progId="">
                    <p:embed/>
                  </p:oleObj>
                </mc:Choice>
                <mc:Fallback>
                  <p:oleObj name="Clip" r:id="rId3" imgW="32379480" imgH="16336080" progId="">
                    <p:embed/>
                    <p:pic>
                      <p:nvPicPr>
                        <p:cNvPr id="0" name="Picture 2"/>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65" y="1043"/>
                          <a:ext cx="6283" cy="3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err="1" smtClean="0">
                  <a:solidFill>
                    <a:schemeClr val="bg1"/>
                  </a:solidFill>
                  <a:latin typeface="Arial" pitchFamily="34" charset="0"/>
                </a:rPr>
                <a:t>Lariba</a:t>
              </a:r>
              <a:r>
                <a:rPr lang="en-US" sz="1300" dirty="0" smtClean="0">
                  <a:solidFill>
                    <a:schemeClr val="bg1"/>
                  </a:solidFill>
                  <a:latin typeface="Arial" pitchFamily="34" charset="0"/>
                </a:rPr>
                <a:t>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a:t>
              </a:r>
              <a:r>
                <a:rPr lang="en-US" sz="1300" dirty="0" err="1">
                  <a:solidFill>
                    <a:schemeClr val="bg1"/>
                  </a:solidFill>
                  <a:latin typeface="Arial" pitchFamily="34" charset="0"/>
                </a:rPr>
                <a:t>Halal</a:t>
              </a:r>
              <a:r>
                <a:rPr lang="en-US" sz="1300" dirty="0">
                  <a:solidFill>
                    <a:schemeClr val="bg1"/>
                  </a:solidFill>
                  <a:latin typeface="Arial" pitchFamily="34" charset="0"/>
                </a:rPr>
                <a:t>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a:t>
              </a:r>
              <a:r>
                <a:rPr lang="en-US" sz="1300" dirty="0" err="1">
                  <a:solidFill>
                    <a:schemeClr val="bg1"/>
                  </a:solidFill>
                  <a:latin typeface="Arial" pitchFamily="34" charset="0"/>
                </a:rPr>
                <a:t>Muamalat</a:t>
              </a:r>
              <a:r>
                <a:rPr lang="en-US" sz="1300" dirty="0">
                  <a:solidFill>
                    <a:schemeClr val="bg1"/>
                  </a:solidFill>
                  <a:latin typeface="Arial" pitchFamily="34" charset="0"/>
                </a:rPr>
                <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t>
              </a:r>
              <a:r>
                <a:rPr lang="en-US" sz="1300" b="1" dirty="0" err="1">
                  <a:solidFill>
                    <a:schemeClr val="bg1"/>
                  </a:solidFill>
                  <a:latin typeface="Arial" pitchFamily="34" charset="0"/>
                </a:rPr>
                <a:t>Ariana</a:t>
              </a:r>
              <a:endParaRPr lang="en-US" sz="1300" b="1" dirty="0">
                <a:solidFill>
                  <a:schemeClr val="bg1"/>
                </a:solidFill>
                <a:latin typeface="Arial" pitchFamily="34" charset="0"/>
              </a:endParaRP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Iran: 8</a:t>
              </a: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a:t>
              </a:r>
              <a:r>
                <a:rPr lang="en-US" sz="1300" dirty="0" err="1">
                  <a:solidFill>
                    <a:schemeClr val="bg1"/>
                  </a:solidFill>
                  <a:latin typeface="Arial" pitchFamily="34" charset="0"/>
                </a:rPr>
                <a:t>Alwatany</a:t>
              </a:r>
              <a:r>
                <a:rPr lang="en-US" sz="1300" dirty="0">
                  <a:solidFill>
                    <a:schemeClr val="bg1"/>
                  </a:solidFill>
                  <a:latin typeface="Arial" pitchFamily="34" charset="0"/>
                </a:rPr>
                <a:t>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2">
                      <a:lumMod val="75000"/>
                    </a:schemeClr>
                  </a:solidFill>
                  <a:latin typeface="Arial" pitchFamily="34" charset="0"/>
                </a:rPr>
                <a:t>Indonesia: </a:t>
              </a:r>
              <a:r>
                <a:rPr lang="en-US" sz="1500" b="1" u="sng" dirty="0" smtClean="0">
                  <a:solidFill>
                    <a:schemeClr val="accent2">
                      <a:lumMod val="75000"/>
                    </a:schemeClr>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err="1" smtClean="0">
                  <a:solidFill>
                    <a:schemeClr val="bg1"/>
                  </a:solidFill>
                  <a:latin typeface="Arial" pitchFamily="34" charset="0"/>
                </a:rPr>
                <a:t>Ikhlas</a:t>
              </a:r>
              <a:r>
                <a:rPr lang="en-US" sz="1300" dirty="0" smtClean="0">
                  <a:solidFill>
                    <a:schemeClr val="bg1"/>
                  </a:solidFill>
                  <a:latin typeface="Arial" pitchFamily="34" charset="0"/>
                </a:rPr>
                <a:t>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a:t>
              </a:r>
              <a:r>
                <a:rPr lang="en-US" sz="1300" dirty="0" err="1" smtClean="0">
                  <a:solidFill>
                    <a:schemeClr val="bg1"/>
                  </a:solidFill>
                  <a:latin typeface="Arial" pitchFamily="34" charset="0"/>
                </a:rPr>
                <a:t>Kuraimi</a:t>
              </a:r>
              <a:endParaRPr lang="en-US" sz="1300" dirty="0" smtClean="0">
                <a:solidFill>
                  <a:schemeClr val="bg1"/>
                </a:solidFill>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0" y="5643611"/>
            <a:ext cx="4038600" cy="1214389"/>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solidFill>
                  <a:schemeClr val="bg1"/>
                </a:solidFill>
                <a:latin typeface="Arial" pitchFamily="34" charset="0"/>
              </a:rPr>
              <a:t>IMFI’s Worldwide: 300 *     in Countries: 32</a:t>
            </a:r>
          </a:p>
          <a:p>
            <a:pPr eaLnBrk="0" hangingPunct="0"/>
            <a:r>
              <a:rPr lang="en-US" sz="2400" b="1" dirty="0" smtClean="0">
                <a:solidFill>
                  <a:schemeClr val="bg1"/>
                </a:solidFill>
                <a:latin typeface="Arial" pitchFamily="34" charset="0"/>
              </a:rPr>
              <a:t>Market Size: 1 billion USD</a:t>
            </a:r>
            <a:endParaRPr lang="en-US" sz="24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solidFill>
                  <a:schemeClr val="bg1"/>
                </a:solidFill>
                <a:latin typeface="Arial" pitchFamily="34" charset="0"/>
              </a:rPr>
              <a:t>Awqaf</a:t>
            </a:r>
            <a:r>
              <a:rPr lang="en-US" sz="1200" dirty="0" smtClean="0">
                <a:solidFill>
                  <a:schemeClr val="bg1"/>
                </a:solidFill>
                <a:latin typeface="Arial" pitchFamily="34" charset="0"/>
              </a:rPr>
              <a:t>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806528" y="1437384"/>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solidFill>
                  <a:schemeClr val="bg1"/>
                </a:solidFill>
                <a:latin typeface="Arial" pitchFamily="34" charset="0"/>
              </a:rPr>
              <a:t>AlBaraka</a:t>
            </a:r>
            <a:r>
              <a:rPr lang="en-US" sz="1050" b="1" u="sng" dirty="0" smtClean="0">
                <a:solidFill>
                  <a:schemeClr val="bg1"/>
                </a:solidFill>
                <a:latin typeface="Arial" pitchFamily="34" charset="0"/>
              </a:rPr>
              <a:t>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Tree>
    <p:extLst>
      <p:ext uri="{BB962C8B-B14F-4D97-AF65-F5344CB8AC3E}">
        <p14:creationId xmlns:p14="http://schemas.microsoft.com/office/powerpoint/2010/main" val="3330730762"/>
      </p:ext>
    </p:extLst>
  </p:cSld>
  <p:clrMapOvr>
    <a:masterClrMapping/>
  </p:clrMapOvr>
  <mc:AlternateContent xmlns:mc="http://schemas.openxmlformats.org/markup-compatibility/2006" xmlns:p14="http://schemas.microsoft.com/office/powerpoint/2010/main">
    <mc:Choice Requires="p14">
      <p:transition spd="slow" p14:dur="2000" advTm="14092"/>
    </mc:Choice>
    <mc:Fallback xmlns="">
      <p:transition spd="slow" advTm="1409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457200" y="0"/>
            <a:ext cx="8432800" cy="736600"/>
          </a:xfrm>
          <a:prstGeom prst="rect">
            <a:avLst/>
          </a:prstGeom>
          <a:solidFill>
            <a:srgbClr val="35742A"/>
          </a:solidFill>
          <a:ln w="9525" algn="ctr">
            <a:noFill/>
            <a:miter lim="800000"/>
            <a:headEnd/>
            <a:tailEnd/>
          </a:ln>
          <a:effectLst/>
        </p:spPr>
        <p:txBody>
          <a:bodyPr anchor="ctr">
            <a:normAutofit fontScale="90000"/>
          </a:bodyP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4" name="Group 3"/>
          <p:cNvGraphicFramePr>
            <a:graphicFrameLocks/>
          </p:cNvGraphicFramePr>
          <p:nvPr>
            <p:extLst>
              <p:ext uri="{D42A27DB-BD31-4B8C-83A1-F6EECF244321}">
                <p14:modId xmlns:p14="http://schemas.microsoft.com/office/powerpoint/2010/main" val="3392188912"/>
              </p:ext>
            </p:extLst>
          </p:nvPr>
        </p:nvGraphicFramePr>
        <p:xfrm>
          <a:off x="469900" y="736600"/>
          <a:ext cx="8407400" cy="5793740"/>
        </p:xfrm>
        <a:graphic>
          <a:graphicData uri="http://schemas.openxmlformats.org/drawingml/2006/table">
            <a:tbl>
              <a:tblPr>
                <a:tableStyleId>{E8B1032C-EA38-4F05-BA0D-38AFFFC7BED3}</a:tableStyleId>
              </a:tblPr>
              <a:tblGrid>
                <a:gridCol w="1816100"/>
                <a:gridCol w="6591300"/>
              </a:tblGrid>
              <a:tr h="490220">
                <a:tc>
                  <a:txBody>
                    <a:bodyPr/>
                    <a:lstStyle/>
                    <a:p>
                      <a:pPr algn="l"/>
                      <a:r>
                        <a:rPr lang="en-US" sz="2200" dirty="0" smtClean="0">
                          <a:solidFill>
                            <a:schemeClr val="bg1"/>
                          </a:solidFill>
                        </a:rPr>
                        <a:t>Countries</a:t>
                      </a:r>
                      <a:endParaRPr lang="en-US" sz="2200" b="1" dirty="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solidFill>
                            <a:schemeClr val="bg1"/>
                          </a:solidFill>
                          <a:effectLst/>
                        </a:rPr>
                        <a:t>Islamic Microfinance Institutions</a:t>
                      </a:r>
                      <a:endParaRPr kumimoji="0" lang="en-US" sz="2200" b="1" u="none" strike="noStrike" cap="none" normalizeH="0" baseline="0" dirty="0" smtClean="0">
                        <a:ln>
                          <a:noFill/>
                        </a:ln>
                        <a:solidFill>
                          <a:schemeClr val="bg1"/>
                        </a:solidFill>
                        <a:effectLst/>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Indonesia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kern="1200" cap="none" normalizeH="0" baseline="0" dirty="0" smtClean="0">
                          <a:ln>
                            <a:noFill/>
                          </a:ln>
                          <a:solidFill>
                            <a:schemeClr val="bg1"/>
                          </a:solidFill>
                          <a:effectLst/>
                        </a:rPr>
                        <a:t>BPRS, Islamic Financial Cooperatives referred as bait </a:t>
                      </a:r>
                      <a:r>
                        <a:rPr kumimoji="0" lang="en-US" sz="1500" u="none" strike="noStrike" kern="1200" cap="none" normalizeH="0" baseline="0" dirty="0" err="1" smtClean="0">
                          <a:ln>
                            <a:noFill/>
                          </a:ln>
                          <a:solidFill>
                            <a:schemeClr val="bg1"/>
                          </a:solidFill>
                          <a:effectLst/>
                        </a:rPr>
                        <a:t>Maal</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wat</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Tamwil</a:t>
                      </a:r>
                      <a:r>
                        <a:rPr kumimoji="0" lang="en-US" sz="1500" u="none" strike="noStrike" kern="1200" cap="none" normalizeH="0" baseline="0" dirty="0" smtClean="0">
                          <a:ln>
                            <a:noFill/>
                          </a:ln>
                          <a:solidFill>
                            <a:schemeClr val="bg1"/>
                          </a:solidFill>
                          <a:effectLst/>
                        </a:rPr>
                        <a:t> (BMT)</a:t>
                      </a:r>
                      <a:endParaRPr kumimoji="0" lang="en-US" sz="1500" b="1" u="none" strike="noStrike" kern="1200" cap="none" normalizeH="0" baseline="0" dirty="0" smtClean="0">
                        <a:ln>
                          <a:noFill/>
                        </a:ln>
                        <a:solidFill>
                          <a:schemeClr val="bg1"/>
                        </a:solidFill>
                        <a:effectLst/>
                        <a:latin typeface="+mn-lt"/>
                        <a:ea typeface="+mn-ea"/>
                        <a:cs typeface="+mn-cs"/>
                      </a:endParaRPr>
                    </a:p>
                  </a:txBody>
                  <a:tcPr horzOverflow="overflow"/>
                </a:tc>
              </a:tr>
              <a:tr h="5405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dirty="0" smtClean="0">
                          <a:solidFill>
                            <a:schemeClr val="bg1"/>
                          </a:solidFill>
                        </a:rPr>
                        <a:t>Bangladesh</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1"/>
                          </a:solidFill>
                          <a:effectLst/>
                        </a:rPr>
                        <a:t>Islamic  Bank  Bangladesh, Social and Investment Bank, Al-</a:t>
                      </a:r>
                      <a:r>
                        <a:rPr kumimoji="0" lang="en-US" sz="1500" u="none" strike="noStrike" cap="none" normalizeH="0" baseline="0" dirty="0" err="1" smtClean="0">
                          <a:ln>
                            <a:noFill/>
                          </a:ln>
                          <a:solidFill>
                            <a:schemeClr val="bg1"/>
                          </a:solidFill>
                          <a:effectLst/>
                        </a:rPr>
                        <a:t>Fallah</a:t>
                      </a:r>
                      <a:r>
                        <a:rPr kumimoji="0" lang="en-US" sz="1500" u="none" strike="noStrike" cap="none" normalizeH="0" baseline="0" dirty="0" smtClean="0">
                          <a:ln>
                            <a:noFill/>
                          </a:ln>
                          <a:solidFill>
                            <a:schemeClr val="bg1"/>
                          </a:solidFill>
                          <a:effectLst/>
                        </a:rPr>
                        <a:t> and Rescue</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Afghanistan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FINCA (Qard Hasan), WOCCU, </a:t>
                      </a:r>
                      <a:r>
                        <a:rPr lang="en-US" sz="1500" baseline="0" dirty="0" err="1" smtClean="0">
                          <a:solidFill>
                            <a:schemeClr val="bg1"/>
                          </a:solidFill>
                        </a:rPr>
                        <a:t>Ariana</a:t>
                      </a:r>
                      <a:r>
                        <a:rPr lang="en-US" sz="1500" baseline="0" dirty="0" smtClean="0">
                          <a:solidFill>
                            <a:schemeClr val="bg1"/>
                          </a:solidFill>
                        </a:rPr>
                        <a:t> Financial </a:t>
                      </a:r>
                      <a:r>
                        <a:rPr lang="en-US" sz="1500" kern="1200" baseline="0" dirty="0" smtClean="0">
                          <a:solidFill>
                            <a:schemeClr val="bg1"/>
                          </a:solidFill>
                        </a:rPr>
                        <a:t>Services , IFIC,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dirty="0" smtClean="0">
                          <a:solidFill>
                            <a:schemeClr val="bg1"/>
                          </a:solidFill>
                        </a:rPr>
                        <a:t>Pakistan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err="1" smtClean="0">
                          <a:solidFill>
                            <a:schemeClr val="bg1"/>
                          </a:solidFill>
                        </a:rPr>
                        <a:t>Akhuwat</a:t>
                      </a:r>
                      <a:r>
                        <a:rPr lang="en-US" sz="1500" baseline="0" dirty="0" smtClean="0">
                          <a:solidFill>
                            <a:schemeClr val="bg1"/>
                          </a:solidFill>
                        </a:rPr>
                        <a:t> ,  </a:t>
                      </a:r>
                      <a:r>
                        <a:rPr lang="en-US" sz="1500" baseline="0" dirty="0" err="1" smtClean="0">
                          <a:solidFill>
                            <a:schemeClr val="bg1"/>
                          </a:solidFill>
                        </a:rPr>
                        <a:t>Farz</a:t>
                      </a:r>
                      <a:r>
                        <a:rPr lang="en-US" sz="1500" baseline="0" dirty="0" smtClean="0">
                          <a:solidFill>
                            <a:schemeClr val="bg1"/>
                          </a:solidFill>
                        </a:rPr>
                        <a:t> Foundation, ASASAH, Muslim Aid,  Islamic Relief, CWCD, ,HHRD , NRSP, NRDP, </a:t>
                      </a:r>
                      <a:r>
                        <a:rPr lang="en-US" sz="1500" baseline="0" dirty="0" err="1" smtClean="0">
                          <a:solidFill>
                            <a:schemeClr val="bg1"/>
                          </a:solidFill>
                        </a:rPr>
                        <a:t>Naymet</a:t>
                      </a:r>
                      <a:r>
                        <a:rPr lang="en-US" sz="1500" baseline="0" dirty="0" smtClean="0">
                          <a:solidFill>
                            <a:schemeClr val="bg1"/>
                          </a:solidFill>
                        </a:rPr>
                        <a:t> etc.</a:t>
                      </a:r>
                      <a:endParaRPr lang="en-US" sz="1500" b="1" baseline="0" dirty="0" smtClean="0">
                        <a:solidFill>
                          <a:schemeClr val="bg1"/>
                        </a:solidFill>
                      </a:endParaRPr>
                    </a:p>
                  </a:txBody>
                  <a:tcPr horzOverflow="overflow"/>
                </a:tc>
              </a:tr>
              <a:tr h="314697">
                <a:tc>
                  <a:txBody>
                    <a:bodyPr/>
                    <a:lstStyle/>
                    <a:p>
                      <a:pPr marL="0" indent="0">
                        <a:lnSpc>
                          <a:spcPct val="100000"/>
                        </a:lnSpc>
                      </a:pPr>
                      <a:r>
                        <a:rPr lang="en-US" sz="1500" dirty="0" smtClean="0">
                          <a:solidFill>
                            <a:schemeClr val="bg1"/>
                          </a:solidFill>
                        </a:rPr>
                        <a:t>Malaysia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Amina </a:t>
                      </a:r>
                      <a:r>
                        <a:rPr lang="en-US" sz="1500" kern="1200" baseline="0" dirty="0" smtClean="0">
                          <a:solidFill>
                            <a:schemeClr val="bg1"/>
                          </a:solidFill>
                        </a:rPr>
                        <a:t>Iftikhar, </a:t>
                      </a:r>
                      <a:r>
                        <a:rPr lang="en-US" sz="1500" kern="1200" baseline="0" dirty="0" err="1" smtClean="0">
                          <a:solidFill>
                            <a:schemeClr val="bg1"/>
                          </a:solidFill>
                        </a:rPr>
                        <a:t>Tabung</a:t>
                      </a:r>
                      <a:r>
                        <a:rPr lang="en-US" sz="1500" kern="1200" baseline="0" dirty="0" smtClean="0">
                          <a:solidFill>
                            <a:schemeClr val="bg1"/>
                          </a:solidFill>
                        </a:rPr>
                        <a:t> </a:t>
                      </a:r>
                      <a:r>
                        <a:rPr lang="en-US" sz="1500" kern="1200" baseline="0" dirty="0" err="1" smtClean="0">
                          <a:solidFill>
                            <a:schemeClr val="bg1"/>
                          </a:solidFill>
                        </a:rPr>
                        <a:t>Haji</a:t>
                      </a:r>
                      <a:r>
                        <a:rPr lang="en-US" sz="1500" kern="1200" baseline="0" dirty="0" smtClean="0">
                          <a:solidFill>
                            <a:schemeClr val="bg1"/>
                          </a:solidFill>
                        </a:rPr>
                        <a:t>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u="none" dirty="0" smtClean="0">
                          <a:solidFill>
                            <a:schemeClr val="bg1"/>
                          </a:solidFill>
                        </a:rPr>
                        <a:t>India</a:t>
                      </a:r>
                      <a:r>
                        <a:rPr lang="en-US" sz="1500" u="sng" dirty="0" smtClean="0">
                          <a:solidFill>
                            <a:schemeClr val="bg1"/>
                          </a:solidFill>
                        </a:rPr>
                        <a:t> </a:t>
                      </a:r>
                      <a:endParaRPr lang="en-US" sz="1500" b="1" u="sng"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kern="1200" baseline="0" dirty="0" smtClean="0">
                          <a:solidFill>
                            <a:schemeClr val="bg1"/>
                          </a:solidFill>
                        </a:rPr>
                        <a:t>AICMEU,  BASIX, </a:t>
                      </a:r>
                      <a:r>
                        <a:rPr lang="en-US" sz="1500" kern="1200" baseline="0" dirty="0" err="1" smtClean="0">
                          <a:solidFill>
                            <a:schemeClr val="bg1"/>
                          </a:solidFill>
                        </a:rPr>
                        <a:t>Sahulat</a:t>
                      </a:r>
                      <a:r>
                        <a:rPr lang="en-US" sz="1500" kern="1200" baseline="0" dirty="0" smtClean="0">
                          <a:solidFill>
                            <a:schemeClr val="bg1"/>
                          </a:solidFill>
                        </a:rPr>
                        <a:t>, Bait-un-Nasr , Al-</a:t>
                      </a:r>
                      <a:r>
                        <a:rPr lang="en-US" sz="1500" kern="1200" baseline="0" dirty="0" err="1" smtClean="0">
                          <a:solidFill>
                            <a:schemeClr val="bg1"/>
                          </a:solidFill>
                        </a:rPr>
                        <a:t>Khair</a:t>
                      </a:r>
                      <a:r>
                        <a:rPr lang="en-US" sz="1500" kern="1200" baseline="0" dirty="0" smtClean="0">
                          <a:solidFill>
                            <a:schemeClr val="bg1"/>
                          </a:solidFill>
                        </a:rPr>
                        <a:t> Co-operative, </a:t>
                      </a:r>
                      <a:r>
                        <a:rPr lang="en-US" sz="1500" kern="1200" baseline="0" dirty="0" err="1" smtClean="0">
                          <a:solidFill>
                            <a:schemeClr val="bg1"/>
                          </a:solidFill>
                        </a:rPr>
                        <a:t>Marwar</a:t>
                      </a:r>
                      <a:r>
                        <a:rPr lang="en-US" sz="1500" kern="1200" baseline="0" dirty="0" smtClean="0">
                          <a:solidFill>
                            <a:schemeClr val="bg1"/>
                          </a:solidFill>
                        </a:rPr>
                        <a:t> </a:t>
                      </a:r>
                      <a:r>
                        <a:rPr lang="en-US" sz="1500" kern="1200" baseline="0" dirty="0" err="1" smtClean="0">
                          <a:solidFill>
                            <a:schemeClr val="bg1"/>
                          </a:solidFill>
                        </a:rPr>
                        <a:t>Shariah</a:t>
                      </a:r>
                      <a:r>
                        <a:rPr lang="en-US" sz="1500" kern="1200" baseline="0" dirty="0" smtClean="0">
                          <a:solidFill>
                            <a:schemeClr val="bg1"/>
                          </a:solidFill>
                        </a:rPr>
                        <a:t> Credit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Egypt </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Mit</a:t>
                      </a:r>
                      <a:r>
                        <a:rPr lang="en-US" sz="1500" kern="1200" baseline="0" dirty="0" smtClean="0">
                          <a:solidFill>
                            <a:schemeClr val="bg1"/>
                          </a:solidFill>
                        </a:rPr>
                        <a:t> </a:t>
                      </a:r>
                      <a:r>
                        <a:rPr lang="en-US" sz="1500" kern="1200" baseline="0" dirty="0" err="1" smtClean="0">
                          <a:solidFill>
                            <a:schemeClr val="bg1"/>
                          </a:solidFill>
                        </a:rPr>
                        <a:t>Ghamar</a:t>
                      </a:r>
                      <a:r>
                        <a:rPr lang="en-US" sz="1500" kern="1200" baseline="0" dirty="0" smtClean="0">
                          <a:solidFill>
                            <a:schemeClr val="bg1"/>
                          </a:solidFill>
                        </a:rPr>
                        <a:t> Project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Syria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Sanadiq</a:t>
                      </a:r>
                      <a:r>
                        <a:rPr lang="en-US" sz="1500" kern="1200" baseline="0" dirty="0" smtClean="0">
                          <a:solidFill>
                            <a:schemeClr val="bg1"/>
                          </a:solidFill>
                        </a:rPr>
                        <a:t> project </a:t>
                      </a:r>
                      <a:r>
                        <a:rPr lang="en-US" sz="1500" kern="1200" baseline="0" dirty="0" err="1" smtClean="0">
                          <a:solidFill>
                            <a:schemeClr val="bg1"/>
                          </a:solidFill>
                        </a:rPr>
                        <a:t>Jabal</a:t>
                      </a:r>
                      <a:r>
                        <a:rPr lang="en-US" sz="1500" kern="1200" baseline="0" dirty="0" smtClean="0">
                          <a:solidFill>
                            <a:schemeClr val="bg1"/>
                          </a:solidFill>
                        </a:rPr>
                        <a:t> al </a:t>
                      </a:r>
                      <a:r>
                        <a:rPr lang="en-US" sz="1500" kern="1200" baseline="0" dirty="0" err="1" smtClean="0">
                          <a:solidFill>
                            <a:schemeClr val="bg1"/>
                          </a:solidFill>
                        </a:rPr>
                        <a:t>Hoss</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Lebanon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Mu’assat</a:t>
                      </a:r>
                      <a:r>
                        <a:rPr lang="en-US" sz="1500" kern="1200" baseline="0" dirty="0" smtClean="0">
                          <a:solidFill>
                            <a:schemeClr val="bg1"/>
                          </a:solidFill>
                        </a:rPr>
                        <a:t> </a:t>
                      </a:r>
                      <a:r>
                        <a:rPr lang="en-US" sz="1500" kern="1200" baseline="0" dirty="0" err="1" smtClean="0">
                          <a:solidFill>
                            <a:schemeClr val="bg1"/>
                          </a:solidFill>
                        </a:rPr>
                        <a:t>Bayat</a:t>
                      </a:r>
                      <a:r>
                        <a:rPr lang="en-US" sz="1500" kern="1200" baseline="0" dirty="0" smtClean="0">
                          <a:solidFill>
                            <a:schemeClr val="bg1"/>
                          </a:solidFill>
                        </a:rPr>
                        <a:t> Al-Mal</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err="1" smtClean="0">
                          <a:solidFill>
                            <a:schemeClr val="bg1"/>
                          </a:solidFill>
                        </a:rPr>
                        <a:t>Yeman</a:t>
                      </a:r>
                      <a:endParaRPr lang="en-US" sz="1500" b="1" dirty="0" smtClean="0">
                        <a:solidFill>
                          <a:schemeClr val="bg1"/>
                        </a:solidFill>
                      </a:endParaRPr>
                    </a:p>
                  </a:txBody>
                  <a:tcPr horzOverflow="overflow"/>
                </a:tc>
                <a:tc>
                  <a:txBody>
                    <a:bodyPr/>
                    <a:lstStyle/>
                    <a:p>
                      <a:r>
                        <a:rPr lang="en-US" sz="1500" kern="1200" baseline="0" dirty="0" err="1" smtClean="0">
                          <a:solidFill>
                            <a:schemeClr val="bg1"/>
                          </a:solidFill>
                        </a:rPr>
                        <a:t>Hodeidah</a:t>
                      </a:r>
                      <a:r>
                        <a:rPr lang="en-US" sz="1500" kern="1200" baseline="0" dirty="0" smtClean="0">
                          <a:solidFill>
                            <a:schemeClr val="bg1"/>
                          </a:solidFill>
                        </a:rPr>
                        <a:t> Microfinance Program, Al-Amal Microfinance Bank etc.</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bg1"/>
                          </a:solidFill>
                        </a:rPr>
                        <a:t>South Africa</a:t>
                      </a:r>
                      <a:endParaRPr lang="en-US" sz="1500" b="1" kern="1200" baseline="0"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err="1" smtClean="0">
                          <a:ln>
                            <a:noFill/>
                          </a:ln>
                          <a:solidFill>
                            <a:schemeClr val="bg1"/>
                          </a:solidFill>
                          <a:effectLst/>
                        </a:rPr>
                        <a:t>Awqaf</a:t>
                      </a:r>
                      <a:r>
                        <a:rPr kumimoji="0" lang="en-US" sz="1500" u="none" strike="noStrike" cap="none" normalizeH="0" baseline="0" dirty="0" smtClean="0">
                          <a:ln>
                            <a:noFill/>
                          </a:ln>
                          <a:solidFill>
                            <a:schemeClr val="bg1"/>
                          </a:solidFill>
                          <a:effectLst/>
                        </a:rPr>
                        <a:t> South Africa</a:t>
                      </a:r>
                      <a:endParaRPr kumimoji="0" lang="en-US" sz="1500" b="1" i="1"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kern="1200" baseline="0" dirty="0" smtClean="0">
                          <a:solidFill>
                            <a:schemeClr val="bg1"/>
                          </a:solidFill>
                        </a:rPr>
                        <a:t>U.K</a:t>
                      </a:r>
                    </a:p>
                    <a:p>
                      <a:pPr marL="0" indent="0">
                        <a:lnSpc>
                          <a:spcPct val="100000"/>
                        </a:lnSpc>
                      </a:pP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cap="none" normalizeH="0" baseline="0" dirty="0" smtClean="0">
                          <a:ln>
                            <a:noFill/>
                          </a:ln>
                          <a:solidFill>
                            <a:schemeClr val="bg1"/>
                          </a:solidFill>
                          <a:effectLst/>
                        </a:rPr>
                        <a:t>Faith Matters, Islamic Relief, Muslim Aid, HSBC </a:t>
                      </a:r>
                      <a:r>
                        <a:rPr kumimoji="0" lang="en-US" altLang="ja-JP" sz="1500" u="none" strike="noStrike" cap="none" normalizeH="0" baseline="0" dirty="0" err="1" smtClean="0">
                          <a:ln>
                            <a:noFill/>
                          </a:ln>
                          <a:solidFill>
                            <a:schemeClr val="bg1"/>
                          </a:solidFill>
                          <a:effectLst/>
                        </a:rPr>
                        <a:t>Amanah</a:t>
                      </a:r>
                      <a:r>
                        <a:rPr kumimoji="0" lang="en-US" altLang="ja-JP" sz="1500" u="none" strike="noStrike" cap="none" normalizeH="0" baseline="0" dirty="0" smtClean="0">
                          <a:ln>
                            <a:noFill/>
                          </a:ln>
                          <a:solidFill>
                            <a:schemeClr val="bg1"/>
                          </a:solidFill>
                          <a:effectLst/>
                        </a:rPr>
                        <a:t> etc.</a:t>
                      </a:r>
                      <a:endParaRPr kumimoji="0" lang="en-US" altLang="ja-JP" sz="15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30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Tanzania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Hajj Trust</a:t>
                      </a:r>
                      <a:r>
                        <a:rPr kumimoji="0" lang="en-US" altLang="ja-JP" sz="1500" u="none" strike="noStrike" kern="1200" cap="none" normalizeH="0" baseline="0" smtClean="0">
                          <a:ln>
                            <a:noFill/>
                          </a:ln>
                          <a:solidFill>
                            <a:schemeClr val="bg1"/>
                          </a:solidFill>
                          <a:effectLst/>
                          <a:latin typeface="+mn-lt"/>
                          <a:ea typeface="+mn-ea"/>
                          <a:cs typeface="+mn-cs"/>
                        </a:rPr>
                        <a:t>,  Four SACCOS</a:t>
                      </a:r>
                      <a:endParaRPr kumimoji="0" lang="en-US" altLang="ja-JP" sz="1500" u="none" strike="noStrike" kern="1200" cap="none" normalizeH="0" baseline="0" dirty="0" smtClean="0">
                        <a:ln>
                          <a:noFill/>
                        </a:ln>
                        <a:solidFill>
                          <a:schemeClr val="bg1"/>
                        </a:solidFill>
                        <a:effectLst/>
                        <a:latin typeface="+mn-lt"/>
                        <a:ea typeface="+mn-ea"/>
                        <a:cs typeface="+mn-cs"/>
                      </a:endParaRPr>
                    </a:p>
                  </a:txBody>
                  <a:tcPr horzOverflow="overflow"/>
                </a:tc>
              </a:tr>
            </a:tbl>
          </a:graphicData>
        </a:graphic>
      </p:graphicFrame>
    </p:spTree>
    <p:extLst>
      <p:ext uri="{BB962C8B-B14F-4D97-AF65-F5344CB8AC3E}">
        <p14:creationId xmlns:p14="http://schemas.microsoft.com/office/powerpoint/2010/main" val="2735216556"/>
      </p:ext>
    </p:extLst>
  </p:cSld>
  <p:clrMapOvr>
    <a:masterClrMapping/>
  </p:clrMapOvr>
  <mc:AlternateContent xmlns:mc="http://schemas.openxmlformats.org/markup-compatibility/2006" xmlns:p14="http://schemas.microsoft.com/office/powerpoint/2010/main">
    <mc:Choice Requires="p14">
      <p:transition spd="slow" p14:dur="2000" advTm="17165"/>
    </mc:Choice>
    <mc:Fallback xmlns="">
      <p:transition spd="slow" advTm="1716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IMF Products with MF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Bank </a:t>
            </a:r>
            <a:r>
              <a:rPr lang="en-US" sz="2400" dirty="0" err="1" smtClean="0">
                <a:solidFill>
                  <a:schemeClr val="bg1"/>
                </a:solidFill>
                <a:latin typeface="Tw Cen MT" pitchFamily="34" charset="0"/>
              </a:rPr>
              <a:t>Islami</a:t>
            </a:r>
            <a:r>
              <a:rPr lang="en-US" sz="2400" dirty="0" smtClean="0">
                <a:solidFill>
                  <a:schemeClr val="bg1"/>
                </a:solidFill>
                <a:latin typeface="Tw Cen MT" pitchFamily="34" charset="0"/>
              </a:rPr>
              <a:t> 								- Pakistan</a:t>
            </a:r>
          </a:p>
        </p:txBody>
      </p:sp>
    </p:spTree>
    <p:extLst>
      <p:ext uri="{BB962C8B-B14F-4D97-AF65-F5344CB8AC3E}">
        <p14:creationId xmlns:p14="http://schemas.microsoft.com/office/powerpoint/2010/main" val="3251244350"/>
      </p:ext>
    </p:extLst>
  </p:cSld>
  <p:clrMapOvr>
    <a:masterClrMapping/>
  </p:clrMapOvr>
  <mc:AlternateContent xmlns:mc="http://schemas.openxmlformats.org/markup-compatibility/2006" xmlns:p14="http://schemas.microsoft.com/office/powerpoint/2010/main">
    <mc:Choice Requires="p14">
      <p:transition spd="slow" p14:dur="2000" advTm="19288"/>
    </mc:Choice>
    <mc:Fallback xmlns="">
      <p:transition spd="slow" advTm="1928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Current Status of Islamic Finance Industry</a:t>
            </a:r>
          </a:p>
        </p:txBody>
      </p:sp>
      <p:sp>
        <p:nvSpPr>
          <p:cNvPr id="6" name="Rectangle 8"/>
          <p:cNvSpPr>
            <a:spLocks noGrp="1" noChangeArrowheads="1"/>
          </p:cNvSpPr>
          <p:nvPr>
            <p:ph idx="1"/>
          </p:nvPr>
        </p:nvSpPr>
        <p:spPr bwMode="auto">
          <a:xfrm>
            <a:off x="605367" y="1149438"/>
            <a:ext cx="8596668" cy="5471241"/>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Total market size1.6 Trillion USD with having 1500+ Islamic Financial Institutions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In 81 Countries, among them 42 are Islamic and 39 are Non Islamic Countries.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250+ Takaful companies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750+ Islamic Funds are operating globally.</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300+ </a:t>
            </a:r>
            <a:r>
              <a:rPr lang="en-US" sz="2800" dirty="0" err="1" smtClean="0">
                <a:solidFill>
                  <a:schemeClr val="bg1"/>
                </a:solidFill>
                <a:latin typeface="Tw Cen MT" pitchFamily="34" charset="0"/>
              </a:rPr>
              <a:t>Sukuk</a:t>
            </a:r>
            <a:r>
              <a:rPr lang="en-US" sz="2800" dirty="0" smtClean="0">
                <a:solidFill>
                  <a:schemeClr val="bg1"/>
                </a:solidFill>
                <a:latin typeface="Tw Cen MT" pitchFamily="34" charset="0"/>
              </a:rPr>
              <a:t> has been issued.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Big Potential in African Countries. </a:t>
            </a:r>
            <a:endParaRPr lang="en-US" sz="3600" dirty="0" smtClean="0">
              <a:solidFill>
                <a:schemeClr val="bg1"/>
              </a:solidFill>
              <a:latin typeface="Tw Cen MT" pitchFamily="34" charset="0"/>
            </a:endParaRPr>
          </a:p>
        </p:txBody>
      </p:sp>
    </p:spTree>
    <p:extLst>
      <p:ext uri="{BB962C8B-B14F-4D97-AF65-F5344CB8AC3E}">
        <p14:creationId xmlns:p14="http://schemas.microsoft.com/office/powerpoint/2010/main" val="776974770"/>
      </p:ext>
    </p:extLst>
  </p:cSld>
  <p:clrMapOvr>
    <a:masterClrMapping/>
  </p:clrMapOvr>
  <mc:AlternateContent xmlns:mc="http://schemas.openxmlformats.org/markup-compatibility/2006" xmlns:p14="http://schemas.microsoft.com/office/powerpoint/2010/main">
    <mc:Choice Requires="p14">
      <p:transition spd="slow" p14:dur="2000" advTm="25131"/>
    </mc:Choice>
    <mc:Fallback xmlns="">
      <p:transition spd="slow" advTm="251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4572000" y="1524000"/>
            <a:ext cx="3048000" cy="1828800"/>
          </a:xfrm>
          <a:prstGeom prst="ellipse">
            <a:avLst/>
          </a:prstGeom>
          <a:ln>
            <a:noFill/>
          </a:ln>
          <a:effectLst>
            <a:softEdge rad="112500"/>
          </a:effectLst>
        </p:spPr>
      </p:pic>
      <p:sp>
        <p:nvSpPr>
          <p:cNvPr id="9" name="Rectangle 8"/>
          <p:cNvSpPr/>
          <p:nvPr/>
        </p:nvSpPr>
        <p:spPr>
          <a:xfrm>
            <a:off x="5080000" y="1066800"/>
            <a:ext cx="1416029" cy="400110"/>
          </a:xfrm>
          <a:prstGeom prst="rect">
            <a:avLst/>
          </a:prstGeom>
        </p:spPr>
        <p:txBody>
          <a:bodyPr wrap="none">
            <a:spAutoFit/>
          </a:bodyPr>
          <a:lstStyle/>
          <a:p>
            <a:pPr algn="ctr" fontAlgn="b"/>
            <a:r>
              <a:rPr lang="en-US" sz="2000" b="1" u="sng" dirty="0" smtClean="0">
                <a:solidFill>
                  <a:schemeClr val="bg2"/>
                </a:solidFill>
              </a:rPr>
              <a:t>South Asia</a:t>
            </a:r>
            <a:endParaRPr lang="en-US" sz="2000" b="1" u="sng" dirty="0">
              <a:solidFill>
                <a:schemeClr val="bg2"/>
              </a:solidFill>
            </a:endParaRPr>
          </a:p>
        </p:txBody>
      </p:sp>
      <p:pic>
        <p:nvPicPr>
          <p:cNvPr id="60418" name="Picture 2"/>
          <p:cNvPicPr>
            <a:picLocks noChangeAspect="1" noChangeArrowheads="1"/>
          </p:cNvPicPr>
          <p:nvPr/>
        </p:nvPicPr>
        <p:blipFill>
          <a:blip r:embed="rId4"/>
          <a:srcRect/>
          <a:stretch>
            <a:fillRect/>
          </a:stretch>
        </p:blipFill>
        <p:spPr bwMode="auto">
          <a:xfrm>
            <a:off x="8534400" y="1447800"/>
            <a:ext cx="3081867" cy="1752600"/>
          </a:xfrm>
          <a:prstGeom prst="ellipse">
            <a:avLst/>
          </a:prstGeom>
          <a:ln>
            <a:noFill/>
          </a:ln>
          <a:effectLst>
            <a:softEdge rad="112500"/>
          </a:effectLst>
        </p:spPr>
      </p:pic>
      <p:sp>
        <p:nvSpPr>
          <p:cNvPr id="10" name="Rectangle 9"/>
          <p:cNvSpPr/>
          <p:nvPr/>
        </p:nvSpPr>
        <p:spPr>
          <a:xfrm>
            <a:off x="9245600" y="990600"/>
            <a:ext cx="1271502" cy="400110"/>
          </a:xfrm>
          <a:prstGeom prst="rect">
            <a:avLst/>
          </a:prstGeom>
        </p:spPr>
        <p:txBody>
          <a:bodyPr wrap="none">
            <a:spAutoFit/>
          </a:bodyPr>
          <a:lstStyle/>
          <a:p>
            <a:pPr algn="ctr" fontAlgn="b"/>
            <a:r>
              <a:rPr lang="en-US" sz="2000" b="1" u="sng" dirty="0" smtClean="0">
                <a:solidFill>
                  <a:schemeClr val="bg2"/>
                </a:solidFill>
              </a:rPr>
              <a:t>Caucasus</a:t>
            </a:r>
            <a:endParaRPr lang="en-US" sz="2000" b="1" u="sng" dirty="0">
              <a:solidFill>
                <a:schemeClr val="bg2"/>
              </a:solidFill>
              <a:latin typeface="Calibri"/>
            </a:endParaRPr>
          </a:p>
        </p:txBody>
      </p:sp>
      <p:graphicFrame>
        <p:nvGraphicFramePr>
          <p:cNvPr id="11" name="Table 10"/>
          <p:cNvGraphicFramePr>
            <a:graphicFrameLocks noGrp="1"/>
          </p:cNvGraphicFramePr>
          <p:nvPr/>
        </p:nvGraphicFramePr>
        <p:xfrm>
          <a:off x="8331200" y="3429000"/>
          <a:ext cx="3657600" cy="3124198"/>
        </p:xfrm>
        <a:graphic>
          <a:graphicData uri="http://schemas.openxmlformats.org/drawingml/2006/table">
            <a:tbl>
              <a:tblPr>
                <a:tableStyleId>{3C2FFA5D-87B4-456A-9821-1D502468CF0F}</a:tableStyleId>
              </a:tblPr>
              <a:tblGrid>
                <a:gridCol w="1366145"/>
                <a:gridCol w="1580255"/>
                <a:gridCol w="711200"/>
              </a:tblGrid>
              <a:tr h="559112">
                <a:tc>
                  <a:txBody>
                    <a:bodyPr/>
                    <a:lstStyle/>
                    <a:p>
                      <a:pPr algn="ctr" fontAlgn="b"/>
                      <a:r>
                        <a:rPr lang="en-US" sz="1200" b="1" u="none" strike="noStrike" dirty="0" smtClean="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Armenia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1</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&lt;0.1</a:t>
                      </a:r>
                      <a:endParaRPr lang="en-US" sz="1100" dirty="0">
                        <a:solidFill>
                          <a:schemeClr val="bg2"/>
                        </a:solidFill>
                      </a:endParaRPr>
                    </a:p>
                  </a:txBody>
                  <a:tcPr marL="121920" marR="121920" anchor="ct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Azerbaijan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8,795</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99.2</a:t>
                      </a:r>
                      <a:endParaRPr lang="en-US" sz="1100" dirty="0">
                        <a:solidFill>
                          <a:schemeClr val="bg2"/>
                        </a:solidFill>
                      </a:endParaRPr>
                    </a:p>
                  </a:txBody>
                  <a:tcPr marL="121920" marR="121920" anchor="ctr"/>
                </a:tc>
              </a:tr>
              <a:tr h="343991">
                <a:tc>
                  <a:txBody>
                    <a:bodyPr/>
                    <a:lstStyle/>
                    <a:p>
                      <a:pPr algn="ctr" fontAlgn="b"/>
                      <a:r>
                        <a:rPr lang="en-US" sz="1100" b="0" dirty="0" smtClean="0">
                          <a:solidFill>
                            <a:schemeClr val="bg2"/>
                          </a:solidFill>
                        </a:rPr>
                        <a:t>Georgia </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dirty="0" smtClean="0">
                          <a:solidFill>
                            <a:schemeClr val="bg2"/>
                          </a:solidFill>
                        </a:rPr>
                        <a:t>423</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0" i="0" u="none" strike="noStrike" dirty="0" smtClean="0">
                          <a:solidFill>
                            <a:schemeClr val="bg2"/>
                          </a:solidFill>
                          <a:latin typeface="Calibri"/>
                        </a:rPr>
                        <a:t>9.9</a:t>
                      </a:r>
                      <a:endParaRPr lang="en-US" sz="1100" b="0"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Stavropol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Krasnodar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latin typeface="+mn-lt"/>
                        </a:rPr>
                        <a:t>Aggregate </a:t>
                      </a: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9,219</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70%</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r>
            </a:tbl>
          </a:graphicData>
        </a:graphic>
      </p:graphicFrame>
      <p:sp>
        <p:nvSpPr>
          <p:cNvPr id="12" name="Rectangle 11"/>
          <p:cNvSpPr/>
          <p:nvPr/>
        </p:nvSpPr>
        <p:spPr>
          <a:xfrm>
            <a:off x="2641600" y="6629401"/>
            <a:ext cx="5897768" cy="246221"/>
          </a:xfrm>
          <a:prstGeom prst="rect">
            <a:avLst/>
          </a:prstGeom>
        </p:spPr>
        <p:txBody>
          <a:bodyPr wrap="none">
            <a:spAutoFit/>
          </a:bodyPr>
          <a:lstStyle/>
          <a:p>
            <a:r>
              <a:rPr lang="en-US" sz="1000" i="1" dirty="0" smtClean="0"/>
              <a:t>* According to 2010-11  &amp;  .in figure 000   **  Appropriate data is not available for North </a:t>
            </a:r>
            <a:r>
              <a:rPr lang="en-US" sz="1000" i="1" dirty="0" err="1" smtClean="0"/>
              <a:t>Causasus</a:t>
            </a:r>
            <a:r>
              <a:rPr lang="en-US" sz="1000" i="1" dirty="0" smtClean="0"/>
              <a:t> </a:t>
            </a:r>
            <a:endParaRPr lang="en-US" sz="1000" i="1" dirty="0"/>
          </a:p>
        </p:txBody>
      </p:sp>
      <p:pic>
        <p:nvPicPr>
          <p:cNvPr id="59394" name="Picture 2"/>
          <p:cNvPicPr>
            <a:picLocks noChangeAspect="1" noChangeArrowheads="1"/>
          </p:cNvPicPr>
          <p:nvPr/>
        </p:nvPicPr>
        <p:blipFill>
          <a:blip r:embed="rId5" cstate="print"/>
          <a:srcRect l="19384" t="15950" r="17166" b="11667"/>
          <a:stretch>
            <a:fillRect/>
          </a:stretch>
        </p:blipFill>
        <p:spPr bwMode="auto">
          <a:xfrm>
            <a:off x="807453" y="1600200"/>
            <a:ext cx="2850148" cy="1752600"/>
          </a:xfrm>
          <a:prstGeom prst="ellipse">
            <a:avLst/>
          </a:prstGeom>
          <a:ln>
            <a:noFill/>
          </a:ln>
          <a:effectLst>
            <a:softEdge rad="112500"/>
          </a:effectLst>
        </p:spPr>
      </p:pic>
      <p:sp>
        <p:nvSpPr>
          <p:cNvPr id="13" name="Rectangle 12"/>
          <p:cNvSpPr/>
          <p:nvPr/>
        </p:nvSpPr>
        <p:spPr>
          <a:xfrm>
            <a:off x="1125096" y="1066800"/>
            <a:ext cx="1601977" cy="400110"/>
          </a:xfrm>
          <a:prstGeom prst="rect">
            <a:avLst/>
          </a:prstGeom>
        </p:spPr>
        <p:txBody>
          <a:bodyPr wrap="none">
            <a:spAutoFit/>
          </a:bodyPr>
          <a:lstStyle/>
          <a:p>
            <a:pPr algn="ctr" fontAlgn="b"/>
            <a:r>
              <a:rPr lang="en-US" sz="2000" b="1" u="sng" dirty="0" smtClean="0">
                <a:solidFill>
                  <a:schemeClr val="bg2"/>
                </a:solidFill>
              </a:rPr>
              <a:t>Central Asia</a:t>
            </a:r>
            <a:endParaRPr lang="en-US" sz="2000" b="1" u="sng" dirty="0">
              <a:solidFill>
                <a:schemeClr val="bg2"/>
              </a:solidFill>
            </a:endParaRPr>
          </a:p>
        </p:txBody>
      </p:sp>
      <p:graphicFrame>
        <p:nvGraphicFramePr>
          <p:cNvPr id="14" name="Table 13"/>
          <p:cNvGraphicFramePr>
            <a:graphicFrameLocks noGrp="1"/>
          </p:cNvGraphicFramePr>
          <p:nvPr/>
        </p:nvGraphicFramePr>
        <p:xfrm>
          <a:off x="406400" y="3429000"/>
          <a:ext cx="3454400" cy="3278092"/>
        </p:xfrm>
        <a:graphic>
          <a:graphicData uri="http://schemas.openxmlformats.org/drawingml/2006/table">
            <a:tbl>
              <a:tblPr>
                <a:tableStyleId>{3C2FFA5D-87B4-456A-9821-1D502468CF0F}</a:tableStyleId>
              </a:tblPr>
              <a:tblGrid>
                <a:gridCol w="1302297"/>
                <a:gridCol w="1445772"/>
                <a:gridCol w="706331"/>
              </a:tblGrid>
              <a:tr h="42321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493113">
                <a:tc>
                  <a:txBody>
                    <a:bodyPr/>
                    <a:lstStyle/>
                    <a:p>
                      <a:pPr algn="ctr" fontAlgn="b"/>
                      <a:r>
                        <a:rPr lang="en-US" sz="1100" b="0" u="none" strike="noStrike" dirty="0"/>
                        <a:t>Kazakhstan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8,887</a:t>
                      </a:r>
                      <a:endParaRPr lang="en-US" sz="1100" dirty="0"/>
                    </a:p>
                  </a:txBody>
                  <a:tcPr marL="121920" marR="121920" anchor="ctr"/>
                </a:tc>
                <a:tc>
                  <a:txBody>
                    <a:bodyPr/>
                    <a:lstStyle/>
                    <a:p>
                      <a:pPr algn="ctr"/>
                      <a:r>
                        <a:rPr lang="en-US" sz="1100" dirty="0"/>
                        <a:t>56.4</a:t>
                      </a:r>
                    </a:p>
                  </a:txBody>
                  <a:tcPr marL="121920" marR="121920" anchor="ctr"/>
                </a:tc>
              </a:tr>
              <a:tr h="493113">
                <a:tc>
                  <a:txBody>
                    <a:bodyPr/>
                    <a:lstStyle/>
                    <a:p>
                      <a:pPr algn="ctr" fontAlgn="b"/>
                      <a:r>
                        <a:rPr lang="en-US" sz="1100" b="0" u="none" strike="noStrike" dirty="0"/>
                        <a:t> Kyrgyzstan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4,927</a:t>
                      </a:r>
                      <a:endParaRPr lang="en-US" sz="1100" dirty="0"/>
                    </a:p>
                  </a:txBody>
                  <a:tcPr marL="121920" marR="121920" anchor="ctr"/>
                </a:tc>
                <a:tc>
                  <a:txBody>
                    <a:bodyPr/>
                    <a:lstStyle/>
                    <a:p>
                      <a:pPr algn="ctr"/>
                      <a:r>
                        <a:rPr lang="en-US" sz="1100" dirty="0"/>
                        <a:t>88.8</a:t>
                      </a:r>
                    </a:p>
                  </a:txBody>
                  <a:tcPr marL="121920" marR="121920" anchor="ctr"/>
                </a:tc>
              </a:tr>
              <a:tr h="493113">
                <a:tc>
                  <a:txBody>
                    <a:bodyPr/>
                    <a:lstStyle/>
                    <a:p>
                      <a:pPr algn="ctr" fontAlgn="b"/>
                      <a:r>
                        <a:rPr lang="en-US" sz="1100" b="0" u="none" strike="noStrike" dirty="0"/>
                        <a:t> Tajikistan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7,006</a:t>
                      </a:r>
                      <a:endParaRPr lang="en-US" sz="1100" dirty="0"/>
                    </a:p>
                  </a:txBody>
                  <a:tcPr marL="121920" marR="121920" anchor="ctr"/>
                </a:tc>
                <a:tc>
                  <a:txBody>
                    <a:bodyPr/>
                    <a:lstStyle/>
                    <a:p>
                      <a:pPr algn="ctr"/>
                      <a:r>
                        <a:rPr lang="en-US" sz="1100" dirty="0"/>
                        <a:t>99.0</a:t>
                      </a:r>
                    </a:p>
                  </a:txBody>
                  <a:tcPr marL="121920" marR="121920" anchor="ctr"/>
                </a:tc>
              </a:tr>
              <a:tr h="493113">
                <a:tc>
                  <a:txBody>
                    <a:bodyPr/>
                    <a:lstStyle/>
                    <a:p>
                      <a:pPr algn="ctr" fontAlgn="b"/>
                      <a:r>
                        <a:rPr lang="en-US" sz="1100" b="0" u="none" strike="noStrike" dirty="0"/>
                        <a:t> Turkmenistan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4,830</a:t>
                      </a:r>
                      <a:endParaRPr lang="en-US" sz="1100" dirty="0"/>
                    </a:p>
                  </a:txBody>
                  <a:tcPr marL="121920" marR="121920" anchor="ctr"/>
                </a:tc>
                <a:tc>
                  <a:txBody>
                    <a:bodyPr/>
                    <a:lstStyle/>
                    <a:p>
                      <a:pPr algn="ctr"/>
                      <a:r>
                        <a:rPr lang="en-US" sz="1100" dirty="0"/>
                        <a:t>93.3</a:t>
                      </a:r>
                    </a:p>
                  </a:txBody>
                  <a:tcPr marL="121920" marR="121920" anchor="ctr"/>
                </a:tc>
              </a:tr>
              <a:tr h="364267">
                <a:tc>
                  <a:txBody>
                    <a:bodyPr/>
                    <a:lstStyle/>
                    <a:p>
                      <a:pPr algn="ctr" fontAlgn="b"/>
                      <a:r>
                        <a:rPr lang="en-US" sz="1100" b="0" u="none" strike="noStrike" dirty="0"/>
                        <a:t> Uzbekistan</a:t>
                      </a:r>
                      <a:endParaRPr lang="en-US" sz="1100" b="0" i="0" u="none" strike="noStrike" dirty="0">
                        <a:solidFill>
                          <a:srgbClr val="000000"/>
                        </a:solidFill>
                        <a:latin typeface="Calibri"/>
                      </a:endParaRPr>
                    </a:p>
                  </a:txBody>
                  <a:tcPr marL="12700" marR="12700" marT="9525" marB="0" anchor="b"/>
                </a:tc>
                <a:tc>
                  <a:txBody>
                    <a:bodyPr/>
                    <a:lstStyle/>
                    <a:p>
                      <a:pPr marL="0" algn="ctr" defTabSz="914400" rtl="0" eaLnBrk="1" latinLnBrk="0" hangingPunct="1"/>
                      <a:r>
                        <a:rPr lang="en-US" sz="1100" kern="1200" dirty="0" smtClean="0">
                          <a:solidFill>
                            <a:schemeClr val="dk1"/>
                          </a:solidFill>
                          <a:latin typeface="+mn-lt"/>
                          <a:ea typeface="+mn-ea"/>
                          <a:cs typeface="+mn-cs"/>
                        </a:rPr>
                        <a:t>26,833</a:t>
                      </a:r>
                      <a:endParaRPr lang="en-US" sz="1100" kern="1200" dirty="0">
                        <a:solidFill>
                          <a:schemeClr val="dk1"/>
                        </a:solidFill>
                        <a:latin typeface="+mn-lt"/>
                        <a:ea typeface="+mn-ea"/>
                        <a:cs typeface="+mn-cs"/>
                      </a:endParaRPr>
                    </a:p>
                  </a:txBody>
                  <a:tcPr marL="121920" marR="121920" anchor="ctr"/>
                </a:tc>
                <a:tc>
                  <a:txBody>
                    <a:bodyPr/>
                    <a:lstStyle/>
                    <a:p>
                      <a:pPr marL="0" algn="ctr" defTabSz="914400" rtl="0" eaLnBrk="1" latinLnBrk="0" hangingPunct="1"/>
                      <a:r>
                        <a:rPr lang="en-US" sz="1100" kern="1200" dirty="0">
                          <a:solidFill>
                            <a:schemeClr val="dk1"/>
                          </a:solidFill>
                          <a:latin typeface="+mn-lt"/>
                          <a:ea typeface="+mn-ea"/>
                          <a:cs typeface="+mn-cs"/>
                        </a:rPr>
                        <a:t>96.5</a:t>
                      </a:r>
                    </a:p>
                  </a:txBody>
                  <a:tcPr marL="121920" marR="121920" anchor="ctr"/>
                </a:tc>
              </a:tr>
              <a:tr h="364267">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52,483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85.5%</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graphicFrame>
        <p:nvGraphicFramePr>
          <p:cNvPr id="15" name="Table 14"/>
          <p:cNvGraphicFramePr>
            <a:graphicFrameLocks noGrp="1"/>
          </p:cNvGraphicFramePr>
          <p:nvPr/>
        </p:nvGraphicFramePr>
        <p:xfrm>
          <a:off x="4064000" y="3429001"/>
          <a:ext cx="4064000" cy="3124202"/>
        </p:xfrm>
        <a:graphic>
          <a:graphicData uri="http://schemas.openxmlformats.org/drawingml/2006/table">
            <a:tbl>
              <a:tblPr>
                <a:tableStyleId>{3C2FFA5D-87B4-456A-9821-1D502468CF0F}</a:tableStyleId>
              </a:tblPr>
              <a:tblGrid>
                <a:gridCol w="1517940"/>
                <a:gridCol w="1755839"/>
                <a:gridCol w="790221"/>
              </a:tblGrid>
              <a:tr h="452517">
                <a:tc>
                  <a:txBody>
                    <a:bodyPr/>
                    <a:lstStyle/>
                    <a:p>
                      <a:pPr algn="ctr" fontAlgn="b"/>
                      <a:r>
                        <a:rPr lang="en-US" sz="1200" b="1" u="none" strike="noStrike" dirty="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290242">
                <a:tc>
                  <a:txBody>
                    <a:bodyPr/>
                    <a:lstStyle/>
                    <a:p>
                      <a:pPr algn="ctr" fontAlgn="b"/>
                      <a:r>
                        <a:rPr lang="en-US" sz="1100" b="0" u="none" strike="noStrike" dirty="0"/>
                        <a:t>Bangladesh</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148,607</a:t>
                      </a:r>
                      <a:endParaRPr lang="en-US" sz="1100" dirty="0"/>
                    </a:p>
                  </a:txBody>
                  <a:tcPr marL="121920" marR="121920" anchor="ctr"/>
                </a:tc>
                <a:tc>
                  <a:txBody>
                    <a:bodyPr/>
                    <a:lstStyle/>
                    <a:p>
                      <a:pPr algn="ctr"/>
                      <a:r>
                        <a:rPr lang="en-US" sz="1100" dirty="0" smtClean="0"/>
                        <a:t>90</a:t>
                      </a:r>
                      <a:endParaRPr lang="en-US" sz="1100" dirty="0"/>
                    </a:p>
                  </a:txBody>
                  <a:tcPr marL="121920" marR="121920" anchor="ctr"/>
                </a:tc>
              </a:tr>
              <a:tr h="290242">
                <a:tc>
                  <a:txBody>
                    <a:bodyPr/>
                    <a:lstStyle/>
                    <a:p>
                      <a:pPr algn="ctr" fontAlgn="b"/>
                      <a:r>
                        <a:rPr lang="en-US" sz="1100" b="0" u="none" strike="noStrike" dirty="0"/>
                        <a:t>Bhutan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7</a:t>
                      </a:r>
                      <a:endParaRPr lang="en-US" sz="1100" dirty="0"/>
                    </a:p>
                  </a:txBody>
                  <a:tcPr marL="121920" marR="121920" anchor="ctr"/>
                </a:tc>
                <a:tc>
                  <a:txBody>
                    <a:bodyPr/>
                    <a:lstStyle/>
                    <a:p>
                      <a:pPr algn="ctr"/>
                      <a:r>
                        <a:rPr lang="en-US" sz="1100" dirty="0" smtClean="0"/>
                        <a:t>1</a:t>
                      </a:r>
                      <a:endParaRPr lang="en-US" sz="1100" dirty="0"/>
                    </a:p>
                  </a:txBody>
                  <a:tcPr marL="121920" marR="121920" anchor="ctr"/>
                </a:tc>
              </a:tr>
              <a:tr h="290242">
                <a:tc>
                  <a:txBody>
                    <a:bodyPr/>
                    <a:lstStyle/>
                    <a:p>
                      <a:pPr algn="ctr" fontAlgn="b"/>
                      <a:r>
                        <a:rPr lang="en-US" sz="1100" b="0" u="none" strike="noStrike" dirty="0"/>
                        <a:t>India</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177,286</a:t>
                      </a:r>
                      <a:endParaRPr lang="en-US" sz="1100" dirty="0"/>
                    </a:p>
                  </a:txBody>
                  <a:tcPr marL="121920" marR="121920" anchor="ctr"/>
                </a:tc>
                <a:tc>
                  <a:txBody>
                    <a:bodyPr/>
                    <a:lstStyle/>
                    <a:p>
                      <a:pPr algn="ctr"/>
                      <a:r>
                        <a:rPr lang="en-US" sz="1100" dirty="0"/>
                        <a:t>14.6</a:t>
                      </a:r>
                    </a:p>
                  </a:txBody>
                  <a:tcPr marL="121920" marR="121920" anchor="ctr"/>
                </a:tc>
              </a:tr>
              <a:tr h="290242">
                <a:tc>
                  <a:txBody>
                    <a:bodyPr/>
                    <a:lstStyle/>
                    <a:p>
                      <a:pPr algn="ctr" fontAlgn="b"/>
                      <a:r>
                        <a:rPr lang="en-US" sz="1100" b="0" u="none" strike="noStrike" dirty="0"/>
                        <a:t>Maldives</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309</a:t>
                      </a:r>
                      <a:endParaRPr lang="en-US" sz="1100" dirty="0"/>
                    </a:p>
                  </a:txBody>
                  <a:tcPr marL="121920" marR="121920" anchor="ctr"/>
                </a:tc>
                <a:tc>
                  <a:txBody>
                    <a:bodyPr/>
                    <a:lstStyle/>
                    <a:p>
                      <a:pPr algn="ctr"/>
                      <a:r>
                        <a:rPr lang="en-US" sz="1100" dirty="0"/>
                        <a:t>98.4</a:t>
                      </a:r>
                    </a:p>
                  </a:txBody>
                  <a:tcPr marL="121920" marR="121920" anchor="ctr"/>
                </a:tc>
              </a:tr>
              <a:tr h="290242">
                <a:tc>
                  <a:txBody>
                    <a:bodyPr/>
                    <a:lstStyle/>
                    <a:p>
                      <a:pPr algn="ctr" fontAlgn="b"/>
                      <a:r>
                        <a:rPr lang="en-US" sz="1100" b="0" u="none" strike="noStrike" dirty="0"/>
                        <a:t> Nepal</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1,253</a:t>
                      </a:r>
                      <a:endParaRPr lang="en-US" sz="1100" dirty="0"/>
                    </a:p>
                  </a:txBody>
                  <a:tcPr marL="121920" marR="121920" anchor="ctr"/>
                </a:tc>
                <a:tc>
                  <a:txBody>
                    <a:bodyPr/>
                    <a:lstStyle/>
                    <a:p>
                      <a:pPr algn="ctr"/>
                      <a:r>
                        <a:rPr lang="en-US" sz="1100" dirty="0"/>
                        <a:t>4.2</a:t>
                      </a:r>
                    </a:p>
                  </a:txBody>
                  <a:tcPr marL="121920" marR="121920" anchor="ctr"/>
                </a:tc>
              </a:tr>
              <a:tr h="290242">
                <a:tc>
                  <a:txBody>
                    <a:bodyPr/>
                    <a:lstStyle/>
                    <a:p>
                      <a:pPr algn="ctr" fontAlgn="b"/>
                      <a:r>
                        <a:rPr lang="en-US" sz="1100" b="0" u="none" strike="noStrike" dirty="0"/>
                        <a:t>Pakistan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178,097</a:t>
                      </a:r>
                      <a:endParaRPr lang="en-US" sz="1100" dirty="0"/>
                    </a:p>
                  </a:txBody>
                  <a:tcPr marL="121920" marR="121920" anchor="ctr"/>
                </a:tc>
                <a:tc>
                  <a:txBody>
                    <a:bodyPr/>
                    <a:lstStyle/>
                    <a:p>
                      <a:pPr algn="ctr"/>
                      <a:r>
                        <a:rPr lang="en-US" sz="1100" dirty="0"/>
                        <a:t>96.4</a:t>
                      </a:r>
                    </a:p>
                  </a:txBody>
                  <a:tcPr marL="121920" marR="121920" anchor="ctr"/>
                </a:tc>
              </a:tr>
              <a:tr h="290242">
                <a:tc>
                  <a:txBody>
                    <a:bodyPr/>
                    <a:lstStyle/>
                    <a:p>
                      <a:pPr algn="ctr" fontAlgn="b"/>
                      <a:r>
                        <a:rPr lang="en-US" sz="1100" b="0" u="none" strike="noStrike" dirty="0">
                          <a:solidFill>
                            <a:schemeClr val="bg2"/>
                          </a:solidFill>
                        </a:rPr>
                        <a:t> Sri Lanka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1,725</a:t>
                      </a:r>
                      <a:endParaRPr lang="en-US" sz="1100" dirty="0"/>
                    </a:p>
                  </a:txBody>
                  <a:tcPr marL="121920" marR="121920" anchor="ctr"/>
                </a:tc>
                <a:tc>
                  <a:txBody>
                    <a:bodyPr/>
                    <a:lstStyle/>
                    <a:p>
                      <a:pPr algn="ctr"/>
                      <a:r>
                        <a:rPr lang="en-US" sz="1100" dirty="0"/>
                        <a:t>8.5</a:t>
                      </a:r>
                    </a:p>
                  </a:txBody>
                  <a:tcPr marL="121920" marR="121920" anchor="ctr"/>
                </a:tc>
              </a:tr>
              <a:tr h="322922">
                <a:tc>
                  <a:txBody>
                    <a:bodyPr/>
                    <a:lstStyle/>
                    <a:p>
                      <a:pPr algn="ctr" fontAlgn="b"/>
                      <a:r>
                        <a:rPr lang="en-US" sz="1100" b="0" i="0" u="none" strike="noStrike" dirty="0" smtClean="0">
                          <a:solidFill>
                            <a:schemeClr val="bg2"/>
                          </a:solidFill>
                          <a:latin typeface="Calibri"/>
                        </a:rPr>
                        <a:t>Afghanistan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29,047</a:t>
                      </a:r>
                      <a:endParaRPr lang="en-US" sz="1100" dirty="0"/>
                    </a:p>
                  </a:txBody>
                  <a:tcPr marL="121920" marR="121920" anchor="ctr"/>
                </a:tc>
                <a:tc>
                  <a:txBody>
                    <a:bodyPr/>
                    <a:lstStyle/>
                    <a:p>
                      <a:pPr algn="ctr"/>
                      <a:r>
                        <a:rPr lang="en-US" sz="1100" dirty="0"/>
                        <a:t>99.8</a:t>
                      </a:r>
                    </a:p>
                  </a:txBody>
                  <a:tcPr marL="121920" marR="121920" anchor="ctr"/>
                </a:tc>
              </a:tr>
              <a:tr h="317069">
                <a:tc>
                  <a:txBody>
                    <a:bodyPr/>
                    <a:lstStyle/>
                    <a:p>
                      <a:pPr algn="ctr" fontAlgn="b"/>
                      <a:r>
                        <a:rPr lang="en-US" sz="1400" b="1" i="0" u="none" strike="noStrike" dirty="0" smtClean="0">
                          <a:solidFill>
                            <a:srgbClr val="000000"/>
                          </a:solidFill>
                          <a:latin typeface="Calibri"/>
                        </a:rPr>
                        <a:t>Aggregate </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536,331</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a:r>
                        <a:rPr lang="en-US" sz="1400" b="1" dirty="0" smtClean="0"/>
                        <a:t>33.2%</a:t>
                      </a:r>
                      <a:endParaRPr lang="en-US" sz="1400" b="1" dirty="0"/>
                    </a:p>
                  </a:txBody>
                  <a:tcPr marL="121920" marR="121920" anchor="ctr">
                    <a:solidFill>
                      <a:schemeClr val="tx2">
                        <a:lumMod val="40000"/>
                        <a:lumOff val="60000"/>
                      </a:scheme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West Africa and MENA Region</a:t>
            </a:r>
            <a:endParaRPr lang="en-GB" sz="3200" b="1" dirty="0">
              <a:solidFill>
                <a:srgbClr val="FFFFFF"/>
              </a:solidFill>
              <a:cs typeface="Arial" charset="0"/>
            </a:endParaRPr>
          </a:p>
        </p:txBody>
      </p:sp>
      <p:sp>
        <p:nvSpPr>
          <p:cNvPr id="9" name="Rectangle 8"/>
          <p:cNvSpPr/>
          <p:nvPr/>
        </p:nvSpPr>
        <p:spPr>
          <a:xfrm>
            <a:off x="7315200" y="838201"/>
            <a:ext cx="3439916" cy="646331"/>
          </a:xfrm>
          <a:prstGeom prst="rect">
            <a:avLst/>
          </a:prstGeom>
        </p:spPr>
        <p:txBody>
          <a:bodyPr wrap="none">
            <a:spAutoFit/>
          </a:bodyPr>
          <a:lstStyle/>
          <a:p>
            <a:pPr algn="ctr" fontAlgn="b"/>
            <a:r>
              <a:rPr lang="en-US" sz="2000" b="1" u="sng" dirty="0" smtClean="0">
                <a:solidFill>
                  <a:schemeClr val="bg1"/>
                </a:solidFill>
              </a:rPr>
              <a:t>MENA Region</a:t>
            </a:r>
          </a:p>
          <a:p>
            <a:pPr algn="ctr" fontAlgn="b"/>
            <a:r>
              <a:rPr lang="en-US" sz="1600" dirty="0" smtClean="0">
                <a:solidFill>
                  <a:schemeClr val="bg1"/>
                </a:solidFill>
              </a:rPr>
              <a:t>(Middle East &amp; North Africa Region)</a:t>
            </a:r>
            <a:endParaRPr lang="en-US" sz="1600" dirty="0">
              <a:solidFill>
                <a:schemeClr val="bg1"/>
              </a:solidFill>
            </a:endParaRPr>
          </a:p>
        </p:txBody>
      </p:sp>
      <p:sp>
        <p:nvSpPr>
          <p:cNvPr id="13" name="Rectangle 12"/>
          <p:cNvSpPr/>
          <p:nvPr/>
        </p:nvSpPr>
        <p:spPr>
          <a:xfrm>
            <a:off x="1117600" y="914400"/>
            <a:ext cx="1538050" cy="400110"/>
          </a:xfrm>
          <a:prstGeom prst="rect">
            <a:avLst/>
          </a:prstGeom>
        </p:spPr>
        <p:txBody>
          <a:bodyPr wrap="none">
            <a:spAutoFit/>
          </a:bodyPr>
          <a:lstStyle/>
          <a:p>
            <a:r>
              <a:rPr lang="en-US" sz="2000" b="1" u="sng" dirty="0" smtClean="0">
                <a:solidFill>
                  <a:schemeClr val="bg1"/>
                </a:solidFill>
              </a:rPr>
              <a:t>West Africa</a:t>
            </a:r>
          </a:p>
        </p:txBody>
      </p:sp>
      <p:pic>
        <p:nvPicPr>
          <p:cNvPr id="53250" name="Picture 2"/>
          <p:cNvPicPr>
            <a:picLocks noChangeAspect="1" noChangeArrowheads="1"/>
          </p:cNvPicPr>
          <p:nvPr/>
        </p:nvPicPr>
        <p:blipFill>
          <a:blip r:embed="rId3"/>
          <a:srcRect/>
          <a:stretch>
            <a:fillRect/>
          </a:stretch>
        </p:blipFill>
        <p:spPr bwMode="auto">
          <a:xfrm>
            <a:off x="4775200" y="1981201"/>
            <a:ext cx="2641600" cy="1900989"/>
          </a:xfrm>
          <a:prstGeom prst="ellipse">
            <a:avLst/>
          </a:prstGeom>
          <a:ln>
            <a:noFill/>
          </a:ln>
          <a:effectLst>
            <a:softEdge rad="112500"/>
          </a:effectLst>
        </p:spPr>
      </p:pic>
      <p:pic>
        <p:nvPicPr>
          <p:cNvPr id="53251" name="Picture 3"/>
          <p:cNvPicPr>
            <a:picLocks noChangeAspect="1" noChangeArrowheads="1"/>
          </p:cNvPicPr>
          <p:nvPr/>
        </p:nvPicPr>
        <p:blipFill>
          <a:blip r:embed="rId4" cstate="print"/>
          <a:srcRect t="21505"/>
          <a:stretch>
            <a:fillRect/>
          </a:stretch>
        </p:blipFill>
        <p:spPr bwMode="auto">
          <a:xfrm>
            <a:off x="4470400" y="4267200"/>
            <a:ext cx="3017520" cy="1676400"/>
          </a:xfrm>
          <a:prstGeom prst="ellipse">
            <a:avLst/>
          </a:prstGeom>
          <a:solidFill>
            <a:schemeClr val="accent1">
              <a:alpha val="97000"/>
            </a:schemeClr>
          </a:solidFill>
          <a:ln>
            <a:noFill/>
          </a:ln>
          <a:effectLst>
            <a:softEdge rad="112500"/>
          </a:effectLst>
        </p:spPr>
      </p:pic>
      <p:graphicFrame>
        <p:nvGraphicFramePr>
          <p:cNvPr id="15" name="Table 14"/>
          <p:cNvGraphicFramePr>
            <a:graphicFrameLocks noGrp="1"/>
          </p:cNvGraphicFramePr>
          <p:nvPr/>
        </p:nvGraphicFramePr>
        <p:xfrm>
          <a:off x="609600" y="1469696"/>
          <a:ext cx="3454400" cy="5093781"/>
        </p:xfrm>
        <a:graphic>
          <a:graphicData uri="http://schemas.openxmlformats.org/drawingml/2006/table">
            <a:tbl>
              <a:tblPr>
                <a:tableStyleId>{3C2FFA5D-87B4-456A-9821-1D502468CF0F}</a:tableStyleId>
              </a:tblPr>
              <a:tblGrid>
                <a:gridCol w="1302297"/>
                <a:gridCol w="1339303"/>
                <a:gridCol w="812800"/>
              </a:tblGrid>
              <a:tr h="36500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83154">
                <a:tc>
                  <a:txBody>
                    <a:bodyPr/>
                    <a:lstStyle/>
                    <a:p>
                      <a:pPr algn="ctr" fontAlgn="b"/>
                      <a:r>
                        <a:rPr lang="en-US" sz="1000" b="0" u="none" strike="noStrike" dirty="0" smtClean="0"/>
                        <a:t>Benin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2,259</a:t>
                      </a:r>
                      <a:endParaRPr lang="en-US" sz="1000" dirty="0"/>
                    </a:p>
                  </a:txBody>
                  <a:tcPr marL="121920" marR="121920" anchor="ctr"/>
                </a:tc>
                <a:tc>
                  <a:txBody>
                    <a:bodyPr/>
                    <a:lstStyle/>
                    <a:p>
                      <a:pPr algn="ctr"/>
                      <a:r>
                        <a:rPr lang="en-US" sz="1000" dirty="0"/>
                        <a:t>24.5</a:t>
                      </a:r>
                    </a:p>
                  </a:txBody>
                  <a:tcPr marL="121920" marR="121920" anchor="ctr"/>
                </a:tc>
              </a:tr>
              <a:tr h="283154">
                <a:tc>
                  <a:txBody>
                    <a:bodyPr/>
                    <a:lstStyle/>
                    <a:p>
                      <a:pPr algn="ctr" fontAlgn="b"/>
                      <a:r>
                        <a:rPr lang="en-US" sz="1000" b="0" u="none" strike="noStrike" dirty="0" smtClean="0"/>
                        <a:t>Burkina Faso</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9,600</a:t>
                      </a:r>
                      <a:endParaRPr lang="en-US" sz="1000" dirty="0"/>
                    </a:p>
                  </a:txBody>
                  <a:tcPr marL="121920" marR="121920" anchor="ctr"/>
                </a:tc>
                <a:tc>
                  <a:txBody>
                    <a:bodyPr/>
                    <a:lstStyle/>
                    <a:p>
                      <a:pPr algn="ctr"/>
                      <a:r>
                        <a:rPr lang="en-US" sz="1000" dirty="0"/>
                        <a:t>58.9</a:t>
                      </a:r>
                    </a:p>
                  </a:txBody>
                  <a:tcPr marL="121920" marR="121920" anchor="ctr"/>
                </a:tc>
              </a:tr>
              <a:tr h="283154">
                <a:tc>
                  <a:txBody>
                    <a:bodyPr/>
                    <a:lstStyle/>
                    <a:p>
                      <a:pPr algn="ctr" fontAlgn="b"/>
                      <a:r>
                        <a:rPr lang="en-US" sz="1000" b="0" u="none" strike="noStrike" dirty="0" smtClean="0"/>
                        <a:t>Cape Verde</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a:t>&lt; </a:t>
                      </a:r>
                      <a:r>
                        <a:rPr lang="en-US" sz="1000" dirty="0" smtClean="0"/>
                        <a:t>1</a:t>
                      </a:r>
                      <a:endParaRPr lang="en-US" sz="1000" dirty="0"/>
                    </a:p>
                  </a:txBody>
                  <a:tcPr marL="121920" marR="121920" anchor="ctr"/>
                </a:tc>
                <a:tc>
                  <a:txBody>
                    <a:bodyPr/>
                    <a:lstStyle/>
                    <a:p>
                      <a:pPr algn="ctr"/>
                      <a:r>
                        <a:rPr lang="en-US" sz="1000" dirty="0"/>
                        <a:t>0.1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The Gambia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1,669</a:t>
                      </a:r>
                      <a:endParaRPr lang="en-US" sz="1000" dirty="0"/>
                    </a:p>
                  </a:txBody>
                  <a:tcPr marL="121920" marR="121920" anchor="ctr"/>
                </a:tc>
                <a:tc>
                  <a:txBody>
                    <a:bodyPr/>
                    <a:lstStyle/>
                    <a:p>
                      <a:pPr algn="ctr"/>
                      <a:r>
                        <a:rPr lang="en-US" sz="1000" dirty="0"/>
                        <a:t>95.3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Ghana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3,906</a:t>
                      </a:r>
                      <a:endParaRPr lang="en-US" sz="1000" dirty="0"/>
                    </a:p>
                  </a:txBody>
                  <a:tcPr marL="121920" marR="121920" anchor="ctr"/>
                </a:tc>
                <a:tc>
                  <a:txBody>
                    <a:bodyPr/>
                    <a:lstStyle/>
                    <a:p>
                      <a:pPr algn="ctr"/>
                      <a:r>
                        <a:rPr lang="en-US" sz="1000" dirty="0"/>
                        <a:t>16.1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8,693</a:t>
                      </a:r>
                      <a:endParaRPr lang="en-US" sz="1000" dirty="0"/>
                    </a:p>
                  </a:txBody>
                  <a:tcPr marL="121920" marR="121920" anchor="ctr"/>
                </a:tc>
                <a:tc>
                  <a:txBody>
                    <a:bodyPr/>
                    <a:lstStyle/>
                    <a:p>
                      <a:pPr algn="ctr"/>
                      <a:r>
                        <a:rPr lang="en-US" sz="1000" dirty="0"/>
                        <a:t>84.2</a:t>
                      </a:r>
                    </a:p>
                  </a:txBody>
                  <a:tcPr marL="121920" marR="121920" anchor="ctr"/>
                </a:tc>
              </a:tr>
              <a:tr h="1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Guinea-Bissau</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fontAlgn="b"/>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12700" marR="12700" marT="9525" marB="0" anchor="b"/>
                </a:tc>
                <a:tc>
                  <a:txBody>
                    <a:bodyPr/>
                    <a:lstStyle/>
                    <a:p>
                      <a:pPr algn="ctr" fontAlgn="b"/>
                      <a:r>
                        <a:rPr lang="en-US" sz="1000" b="1" i="0" u="none" strike="noStrike" dirty="0" smtClean="0">
                          <a:solidFill>
                            <a:srgbClr val="000000"/>
                          </a:solidFill>
                          <a:latin typeface="Calibri"/>
                        </a:rPr>
                        <a:t>-</a:t>
                      </a:r>
                      <a:endParaRPr lang="en-US" sz="1000" b="1" i="0" u="none" strike="noStrike" dirty="0">
                        <a:solidFill>
                          <a:srgbClr val="000000"/>
                        </a:solidFill>
                        <a:latin typeface="Calibri"/>
                      </a:endParaRPr>
                    </a:p>
                  </a:txBody>
                  <a:tcPr marL="12700" marR="12700" marT="9525" marB="0" anchor="b"/>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Liberia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523</a:t>
                      </a:r>
                      <a:endParaRPr lang="en-US" sz="1000" dirty="0"/>
                    </a:p>
                  </a:txBody>
                  <a:tcPr marL="121920" marR="121920" anchor="ctr"/>
                </a:tc>
                <a:tc>
                  <a:txBody>
                    <a:bodyPr/>
                    <a:lstStyle/>
                    <a:p>
                      <a:pPr algn="ctr"/>
                      <a:r>
                        <a:rPr lang="en-US" sz="1000" dirty="0"/>
                        <a:t>12.8</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Mali</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12,316</a:t>
                      </a:r>
                      <a:endParaRPr lang="en-US" sz="1000" dirty="0"/>
                    </a:p>
                  </a:txBody>
                  <a:tcPr marL="121920" marR="121920" anchor="ctr"/>
                </a:tc>
                <a:tc>
                  <a:txBody>
                    <a:bodyPr/>
                    <a:lstStyle/>
                    <a:p>
                      <a:pPr algn="ctr"/>
                      <a:r>
                        <a:rPr lang="en-US" sz="1000" dirty="0"/>
                        <a:t>92.4</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Mauritania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3,338</a:t>
                      </a:r>
                      <a:endParaRPr lang="en-US" sz="1000" dirty="0"/>
                    </a:p>
                  </a:txBody>
                  <a:tcPr marL="121920" marR="121920" anchor="ctr"/>
                </a:tc>
                <a:tc>
                  <a:txBody>
                    <a:bodyPr/>
                    <a:lstStyle/>
                    <a:p>
                      <a:pPr algn="ctr"/>
                      <a:r>
                        <a:rPr lang="en-US" sz="1000" dirty="0"/>
                        <a:t>99.2</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15,627</a:t>
                      </a:r>
                      <a:endParaRPr lang="en-US" sz="1000" dirty="0"/>
                    </a:p>
                  </a:txBody>
                  <a:tcPr marL="121920" marR="121920" anchor="ctr"/>
                </a:tc>
                <a:tc>
                  <a:txBody>
                    <a:bodyPr/>
                    <a:lstStyle/>
                    <a:p>
                      <a:pPr algn="ctr"/>
                      <a:r>
                        <a:rPr lang="en-US" sz="1000" dirty="0"/>
                        <a:t>98.3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75,728</a:t>
                      </a:r>
                      <a:endParaRPr lang="en-US" sz="1000" dirty="0"/>
                    </a:p>
                  </a:txBody>
                  <a:tcPr marL="121920" marR="121920" anchor="ctr"/>
                </a:tc>
                <a:tc>
                  <a:txBody>
                    <a:bodyPr/>
                    <a:lstStyle/>
                    <a:p>
                      <a:pPr algn="ctr"/>
                      <a:r>
                        <a:rPr lang="en-US" sz="1000" dirty="0"/>
                        <a:t>47.9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Sierra Leone </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  Sierra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Togo</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827</a:t>
                      </a:r>
                      <a:endParaRPr lang="en-US" sz="1000" dirty="0"/>
                    </a:p>
                  </a:txBody>
                  <a:tcPr marL="121920" marR="121920" anchor="ctr"/>
                </a:tc>
                <a:tc>
                  <a:txBody>
                    <a:bodyPr/>
                    <a:lstStyle/>
                    <a:p>
                      <a:pPr algn="ctr"/>
                      <a:r>
                        <a:rPr lang="en-US" sz="1000" dirty="0"/>
                        <a:t>12.2</a:t>
                      </a:r>
                    </a:p>
                  </a:txBody>
                  <a:tcPr marL="121920" marR="121920" anchor="ctr"/>
                </a:tc>
              </a:tr>
              <a:tr h="283154">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171,485</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57.8%</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r>
            </a:tbl>
          </a:graphicData>
        </a:graphic>
      </p:graphicFrame>
      <p:graphicFrame>
        <p:nvGraphicFramePr>
          <p:cNvPr id="10" name="Table 9"/>
          <p:cNvGraphicFramePr>
            <a:graphicFrameLocks noGrp="1"/>
          </p:cNvGraphicFramePr>
          <p:nvPr/>
        </p:nvGraphicFramePr>
        <p:xfrm>
          <a:off x="7823201" y="1524000"/>
          <a:ext cx="3860801" cy="5029203"/>
        </p:xfrm>
        <a:graphic>
          <a:graphicData uri="http://schemas.openxmlformats.org/drawingml/2006/table">
            <a:tbl>
              <a:tblPr>
                <a:tableStyleId>{3C2FFA5D-87B4-456A-9821-1D502468CF0F}</a:tableStyleId>
              </a:tblPr>
              <a:tblGrid>
                <a:gridCol w="1455509"/>
                <a:gridCol w="1496868"/>
                <a:gridCol w="908424"/>
              </a:tblGrid>
              <a:tr h="297230">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60083">
                <a:tc>
                  <a:txBody>
                    <a:bodyPr/>
                    <a:lstStyle/>
                    <a:p>
                      <a:pPr algn="ctr" fontAlgn="b"/>
                      <a:r>
                        <a:rPr lang="en-US" sz="1000" b="0" u="none" strike="noStrike" dirty="0" smtClean="0"/>
                        <a:t>Algeria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34,780</a:t>
                      </a:r>
                      <a:endParaRPr lang="en-US" sz="1000" dirty="0"/>
                    </a:p>
                  </a:txBody>
                  <a:tcPr marL="121920" marR="121920" anchor="ctr"/>
                </a:tc>
                <a:tc>
                  <a:txBody>
                    <a:bodyPr/>
                    <a:lstStyle/>
                    <a:p>
                      <a:pPr algn="ctr"/>
                      <a:r>
                        <a:rPr lang="en-US" sz="1000" dirty="0"/>
                        <a:t>98.2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Bahrain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655</a:t>
                      </a:r>
                      <a:endParaRPr lang="en-US" sz="1000" dirty="0"/>
                    </a:p>
                  </a:txBody>
                  <a:tcPr marL="121920" marR="121920" anchor="ctr"/>
                </a:tc>
                <a:tc>
                  <a:txBody>
                    <a:bodyPr/>
                    <a:lstStyle/>
                    <a:p>
                      <a:pPr algn="ctr"/>
                      <a:r>
                        <a:rPr lang="en-US" sz="1000" dirty="0"/>
                        <a:t>81.2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Egypt</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80,024</a:t>
                      </a:r>
                      <a:endParaRPr lang="en-US" sz="1000" dirty="0"/>
                    </a:p>
                  </a:txBody>
                  <a:tcPr marL="121920" marR="121920" anchor="ctr"/>
                </a:tc>
                <a:tc>
                  <a:txBody>
                    <a:bodyPr/>
                    <a:lstStyle/>
                    <a:p>
                      <a:pPr algn="ctr"/>
                      <a:r>
                        <a:rPr lang="en-US" sz="1000" dirty="0"/>
                        <a:t>94.7</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 Iran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74,819</a:t>
                      </a:r>
                      <a:endParaRPr lang="en-US" sz="1000" dirty="0"/>
                    </a:p>
                  </a:txBody>
                  <a:tcPr marL="121920" marR="121920" anchor="ctr"/>
                </a:tc>
                <a:tc>
                  <a:txBody>
                    <a:bodyPr/>
                    <a:lstStyle/>
                    <a:p>
                      <a:pPr algn="ctr"/>
                      <a:r>
                        <a:rPr lang="en-US" sz="1000" dirty="0"/>
                        <a:t>99.6</a:t>
                      </a:r>
                    </a:p>
                  </a:txBody>
                  <a:tcPr marL="121920" marR="121920" anchor="ctr"/>
                </a:tc>
              </a:tr>
              <a:tr h="260083">
                <a:tc>
                  <a:txBody>
                    <a:bodyPr/>
                    <a:lstStyle/>
                    <a:p>
                      <a:pPr algn="ctr"/>
                      <a:r>
                        <a:rPr lang="en-US" sz="1000" b="0" dirty="0"/>
                        <a:t>Iraq</a:t>
                      </a:r>
                    </a:p>
                  </a:txBody>
                  <a:tcPr marL="121920" marR="121920" anchor="ctr"/>
                </a:tc>
                <a:tc>
                  <a:txBody>
                    <a:bodyPr/>
                    <a:lstStyle/>
                    <a:p>
                      <a:pPr algn="ctr"/>
                      <a:r>
                        <a:rPr lang="en-US" sz="1000" dirty="0" smtClean="0"/>
                        <a:t>31,108</a:t>
                      </a:r>
                      <a:endParaRPr lang="en-US" sz="1000" dirty="0"/>
                    </a:p>
                  </a:txBody>
                  <a:tcPr marL="121920" marR="121920" anchor="ctr"/>
                </a:tc>
                <a:tc>
                  <a:txBody>
                    <a:bodyPr/>
                    <a:lstStyle/>
                    <a:p>
                      <a:pPr algn="ctr"/>
                      <a:r>
                        <a:rPr lang="en-US" sz="1000" dirty="0"/>
                        <a:t>98.9</a:t>
                      </a:r>
                    </a:p>
                  </a:txBody>
                  <a:tcPr marL="121920" marR="121920" anchor="ctr"/>
                </a:tc>
              </a:tr>
              <a:tr h="260083">
                <a:tc>
                  <a:txBody>
                    <a:bodyPr/>
                    <a:lstStyle/>
                    <a:p>
                      <a:pPr algn="ctr"/>
                      <a:r>
                        <a:rPr lang="en-US" sz="1000" b="0" dirty="0"/>
                        <a:t>Jordan</a:t>
                      </a:r>
                    </a:p>
                  </a:txBody>
                  <a:tcPr marL="121920" marR="121920" anchor="ctr"/>
                </a:tc>
                <a:tc>
                  <a:txBody>
                    <a:bodyPr/>
                    <a:lstStyle/>
                    <a:p>
                      <a:pPr algn="ctr"/>
                      <a:r>
                        <a:rPr lang="en-US" sz="1000" dirty="0" smtClean="0"/>
                        <a:t>6,397</a:t>
                      </a:r>
                      <a:endParaRPr lang="en-US" sz="1000" dirty="0"/>
                    </a:p>
                  </a:txBody>
                  <a:tcPr marL="121920" marR="121920" anchor="ctr"/>
                </a:tc>
                <a:tc>
                  <a:txBody>
                    <a:bodyPr/>
                    <a:lstStyle/>
                    <a:p>
                      <a:pPr algn="ctr"/>
                      <a:r>
                        <a:rPr lang="en-US" sz="1000" dirty="0"/>
                        <a:t>98.8</a:t>
                      </a:r>
                    </a:p>
                  </a:txBody>
                  <a:tcPr marL="121920" marR="121920" anchor="ctr"/>
                </a:tc>
              </a:tr>
              <a:tr h="260083">
                <a:tc>
                  <a:txBody>
                    <a:bodyPr/>
                    <a:lstStyle/>
                    <a:p>
                      <a:pPr algn="ctr"/>
                      <a:r>
                        <a:rPr lang="en-US" sz="1000" b="0" dirty="0"/>
                        <a:t>Kuwait</a:t>
                      </a:r>
                    </a:p>
                  </a:txBody>
                  <a:tcPr marL="121920" marR="121920" anchor="ctr"/>
                </a:tc>
                <a:tc>
                  <a:txBody>
                    <a:bodyPr/>
                    <a:lstStyle/>
                    <a:p>
                      <a:pPr algn="ctr"/>
                      <a:r>
                        <a:rPr lang="en-US" sz="1000" dirty="0" smtClean="0"/>
                        <a:t>2,636</a:t>
                      </a:r>
                      <a:endParaRPr lang="en-US" sz="1000" dirty="0"/>
                    </a:p>
                  </a:txBody>
                  <a:tcPr marL="121920" marR="121920" anchor="ctr"/>
                </a:tc>
                <a:tc>
                  <a:txBody>
                    <a:bodyPr/>
                    <a:lstStyle/>
                    <a:p>
                      <a:pPr algn="ctr"/>
                      <a:r>
                        <a:rPr lang="en-US" sz="1000" dirty="0"/>
                        <a:t>86.4</a:t>
                      </a:r>
                    </a:p>
                  </a:txBody>
                  <a:tcPr marL="121920" marR="121920" anchor="ctr"/>
                </a:tc>
              </a:tr>
              <a:tr h="260083">
                <a:tc>
                  <a:txBody>
                    <a:bodyPr/>
                    <a:lstStyle/>
                    <a:p>
                      <a:pPr algn="ctr"/>
                      <a:r>
                        <a:rPr lang="en-US" sz="1000" b="0" dirty="0"/>
                        <a:t>Lebanon</a:t>
                      </a:r>
                    </a:p>
                  </a:txBody>
                  <a:tcPr marL="121920" marR="121920" anchor="ctr"/>
                </a:tc>
                <a:tc>
                  <a:txBody>
                    <a:bodyPr/>
                    <a:lstStyle/>
                    <a:p>
                      <a:pPr algn="ctr"/>
                      <a:r>
                        <a:rPr lang="en-US" sz="1000" dirty="0" smtClean="0"/>
                        <a:t>2,542</a:t>
                      </a:r>
                      <a:endParaRPr lang="en-US" sz="1000" dirty="0"/>
                    </a:p>
                  </a:txBody>
                  <a:tcPr marL="121920" marR="121920" anchor="ctr"/>
                </a:tc>
                <a:tc>
                  <a:txBody>
                    <a:bodyPr/>
                    <a:lstStyle/>
                    <a:p>
                      <a:pPr algn="ctr"/>
                      <a:r>
                        <a:rPr lang="en-US" sz="1000" dirty="0"/>
                        <a:t>59.7</a:t>
                      </a:r>
                    </a:p>
                  </a:txBody>
                  <a:tcPr marL="121920" marR="121920" anchor="ctr"/>
                </a:tc>
              </a:tr>
              <a:tr h="260083">
                <a:tc>
                  <a:txBody>
                    <a:bodyPr/>
                    <a:lstStyle/>
                    <a:p>
                      <a:pPr algn="ctr"/>
                      <a:r>
                        <a:rPr lang="en-US" sz="1000" b="0" dirty="0"/>
                        <a:t>Libya</a:t>
                      </a:r>
                    </a:p>
                  </a:txBody>
                  <a:tcPr marL="121920" marR="121920" anchor="ctr"/>
                </a:tc>
                <a:tc>
                  <a:txBody>
                    <a:bodyPr/>
                    <a:lstStyle/>
                    <a:p>
                      <a:pPr algn="ctr"/>
                      <a:r>
                        <a:rPr lang="en-US" sz="1000" dirty="0" smtClean="0"/>
                        <a:t>6,325</a:t>
                      </a:r>
                      <a:endParaRPr lang="en-US" sz="1000" dirty="0"/>
                    </a:p>
                  </a:txBody>
                  <a:tcPr marL="121920" marR="121920" anchor="ctr"/>
                </a:tc>
                <a:tc>
                  <a:txBody>
                    <a:bodyPr/>
                    <a:lstStyle/>
                    <a:p>
                      <a:pPr algn="ctr"/>
                      <a:r>
                        <a:rPr lang="en-US" sz="1000" dirty="0"/>
                        <a:t>96.6</a:t>
                      </a:r>
                    </a:p>
                  </a:txBody>
                  <a:tcPr marL="121920" marR="121920" anchor="ctr"/>
                </a:tc>
              </a:tr>
              <a:tr h="260083">
                <a:tc>
                  <a:txBody>
                    <a:bodyPr/>
                    <a:lstStyle/>
                    <a:p>
                      <a:pPr algn="ctr"/>
                      <a:r>
                        <a:rPr lang="en-US" sz="1000" b="0" dirty="0"/>
                        <a:t>Morocco</a:t>
                      </a:r>
                    </a:p>
                  </a:txBody>
                  <a:tcPr marL="121920" marR="121920" anchor="ctr"/>
                </a:tc>
                <a:tc>
                  <a:txBody>
                    <a:bodyPr/>
                    <a:lstStyle/>
                    <a:p>
                      <a:pPr algn="ctr"/>
                      <a:r>
                        <a:rPr lang="en-US" sz="1000" dirty="0" smtClean="0"/>
                        <a:t>32,381</a:t>
                      </a:r>
                      <a:endParaRPr lang="en-US" sz="1000" dirty="0"/>
                    </a:p>
                  </a:txBody>
                  <a:tcPr marL="121920" marR="121920" anchor="ctr"/>
                </a:tc>
                <a:tc>
                  <a:txBody>
                    <a:bodyPr/>
                    <a:lstStyle/>
                    <a:p>
                      <a:pPr algn="ctr"/>
                      <a:r>
                        <a:rPr lang="en-US" sz="1000" dirty="0"/>
                        <a:t>99.9</a:t>
                      </a:r>
                    </a:p>
                  </a:txBody>
                  <a:tcPr marL="121920" marR="121920" anchor="ctr"/>
                </a:tc>
              </a:tr>
              <a:tr h="260083">
                <a:tc>
                  <a:txBody>
                    <a:bodyPr/>
                    <a:lstStyle/>
                    <a:p>
                      <a:pPr algn="ctr"/>
                      <a:r>
                        <a:rPr lang="en-US" sz="1000" b="0" dirty="0"/>
                        <a:t>Oman</a:t>
                      </a:r>
                    </a:p>
                  </a:txBody>
                  <a:tcPr marL="121920" marR="121920" anchor="ctr"/>
                </a:tc>
                <a:tc>
                  <a:txBody>
                    <a:bodyPr/>
                    <a:lstStyle/>
                    <a:p>
                      <a:pPr algn="ctr"/>
                      <a:r>
                        <a:rPr lang="en-US" sz="1000" dirty="0" smtClean="0"/>
                        <a:t>2,547</a:t>
                      </a:r>
                      <a:endParaRPr lang="en-US" sz="1000" dirty="0"/>
                    </a:p>
                  </a:txBody>
                  <a:tcPr marL="121920" marR="121920" anchor="ctr"/>
                </a:tc>
                <a:tc>
                  <a:txBody>
                    <a:bodyPr/>
                    <a:lstStyle/>
                    <a:p>
                      <a:pPr algn="ctr"/>
                      <a:r>
                        <a:rPr lang="en-US" sz="1000" dirty="0"/>
                        <a:t>87.7</a:t>
                      </a:r>
                    </a:p>
                  </a:txBody>
                  <a:tcPr marL="121920" marR="121920" anchor="ctr"/>
                </a:tc>
              </a:tr>
              <a:tr h="260083">
                <a:tc>
                  <a:txBody>
                    <a:bodyPr/>
                    <a:lstStyle/>
                    <a:p>
                      <a:pPr algn="ctr"/>
                      <a:r>
                        <a:rPr lang="en-US" sz="1000" b="0" dirty="0"/>
                        <a:t>Qatar</a:t>
                      </a:r>
                    </a:p>
                  </a:txBody>
                  <a:tcPr marL="121920" marR="121920" anchor="ctr"/>
                </a:tc>
                <a:tc>
                  <a:txBody>
                    <a:bodyPr/>
                    <a:lstStyle/>
                    <a:p>
                      <a:pPr algn="ctr"/>
                      <a:r>
                        <a:rPr lang="en-US" sz="1000" dirty="0" smtClean="0"/>
                        <a:t>1,168</a:t>
                      </a:r>
                      <a:endParaRPr lang="en-US" sz="1000" dirty="0"/>
                    </a:p>
                  </a:txBody>
                  <a:tcPr marL="121920" marR="121920" anchor="ctr"/>
                </a:tc>
                <a:tc>
                  <a:txBody>
                    <a:bodyPr/>
                    <a:lstStyle/>
                    <a:p>
                      <a:pPr algn="ctr"/>
                      <a:r>
                        <a:rPr lang="en-US" sz="1000" dirty="0"/>
                        <a:t>77.5</a:t>
                      </a:r>
                    </a:p>
                  </a:txBody>
                  <a:tcPr marL="121920" marR="121920" anchor="ctr"/>
                </a:tc>
              </a:tr>
              <a:tr h="260083">
                <a:tc>
                  <a:txBody>
                    <a:bodyPr/>
                    <a:lstStyle/>
                    <a:p>
                      <a:pPr algn="ctr"/>
                      <a:r>
                        <a:rPr lang="en-US" sz="1000" b="0" dirty="0"/>
                        <a:t>Saudi Arabia</a:t>
                      </a:r>
                    </a:p>
                  </a:txBody>
                  <a:tcPr marL="121920" marR="121920" anchor="ctr"/>
                </a:tc>
                <a:tc>
                  <a:txBody>
                    <a:bodyPr/>
                    <a:lstStyle/>
                    <a:p>
                      <a:pPr algn="ctr"/>
                      <a:r>
                        <a:rPr lang="en-US" sz="1000" dirty="0" smtClean="0"/>
                        <a:t>25,493</a:t>
                      </a:r>
                      <a:endParaRPr lang="en-US" sz="1000" dirty="0"/>
                    </a:p>
                  </a:txBody>
                  <a:tcPr marL="121920" marR="121920" anchor="ctr"/>
                </a:tc>
                <a:tc>
                  <a:txBody>
                    <a:bodyPr/>
                    <a:lstStyle/>
                    <a:p>
                      <a:pPr algn="ctr"/>
                      <a:r>
                        <a:rPr lang="en-US" sz="1000" dirty="0"/>
                        <a:t>97.1</a:t>
                      </a:r>
                    </a:p>
                  </a:txBody>
                  <a:tcPr marL="121920" marR="121920" anchor="ctr"/>
                </a:tc>
              </a:tr>
              <a:tr h="260083">
                <a:tc>
                  <a:txBody>
                    <a:bodyPr/>
                    <a:lstStyle/>
                    <a:p>
                      <a:pPr algn="ctr"/>
                      <a:r>
                        <a:rPr lang="en-US" sz="1000" b="0" dirty="0"/>
                        <a:t>Syria</a:t>
                      </a:r>
                    </a:p>
                  </a:txBody>
                  <a:tcPr marL="121920" marR="121920" anchor="ctr"/>
                </a:tc>
                <a:tc>
                  <a:txBody>
                    <a:bodyPr/>
                    <a:lstStyle/>
                    <a:p>
                      <a:pPr algn="ctr"/>
                      <a:r>
                        <a:rPr lang="en-US" sz="1000" dirty="0" smtClean="0"/>
                        <a:t>20,895</a:t>
                      </a:r>
                      <a:endParaRPr lang="en-US" sz="1000" dirty="0"/>
                    </a:p>
                  </a:txBody>
                  <a:tcPr marL="121920" marR="121920" anchor="ctr"/>
                </a:tc>
                <a:tc>
                  <a:txBody>
                    <a:bodyPr/>
                    <a:lstStyle/>
                    <a:p>
                      <a:pPr algn="ctr"/>
                      <a:r>
                        <a:rPr lang="en-US" sz="1000" dirty="0"/>
                        <a:t>92.8</a:t>
                      </a:r>
                    </a:p>
                  </a:txBody>
                  <a:tcPr marL="121920" marR="121920" anchor="ctr"/>
                </a:tc>
              </a:tr>
              <a:tr h="260083">
                <a:tc>
                  <a:txBody>
                    <a:bodyPr/>
                    <a:lstStyle/>
                    <a:p>
                      <a:pPr algn="ctr"/>
                      <a:r>
                        <a:rPr lang="en-US" sz="1000" b="0" dirty="0"/>
                        <a:t>Tunisia</a:t>
                      </a:r>
                    </a:p>
                  </a:txBody>
                  <a:tcPr marL="121920" marR="121920" anchor="ctr"/>
                </a:tc>
                <a:tc>
                  <a:txBody>
                    <a:bodyPr/>
                    <a:lstStyle/>
                    <a:p>
                      <a:pPr algn="ctr"/>
                      <a:r>
                        <a:rPr lang="en-US" sz="1000" dirty="0" smtClean="0"/>
                        <a:t>10,349</a:t>
                      </a:r>
                      <a:endParaRPr lang="en-US" sz="1000" dirty="0"/>
                    </a:p>
                  </a:txBody>
                  <a:tcPr marL="121920" marR="121920" anchor="ctr"/>
                </a:tc>
                <a:tc>
                  <a:txBody>
                    <a:bodyPr/>
                    <a:lstStyle/>
                    <a:p>
                      <a:pPr algn="ctr"/>
                      <a:r>
                        <a:rPr lang="en-US" sz="1000" dirty="0"/>
                        <a:t>99.8</a:t>
                      </a:r>
                    </a:p>
                  </a:txBody>
                  <a:tcPr marL="121920" marR="121920" anchor="ctr"/>
                </a:tc>
              </a:tr>
              <a:tr h="260083">
                <a:tc>
                  <a:txBody>
                    <a:bodyPr/>
                    <a:lstStyle/>
                    <a:p>
                      <a:pPr algn="ctr"/>
                      <a:r>
                        <a:rPr lang="en-US" sz="1000" b="0" dirty="0" smtClean="0"/>
                        <a:t>UAE</a:t>
                      </a:r>
                      <a:endParaRPr lang="en-US" sz="1000" b="0" dirty="0"/>
                    </a:p>
                  </a:txBody>
                  <a:tcPr marL="121920" marR="121920" anchor="ctr"/>
                </a:tc>
                <a:tc>
                  <a:txBody>
                    <a:bodyPr/>
                    <a:lstStyle/>
                    <a:p>
                      <a:pPr algn="ctr"/>
                      <a:r>
                        <a:rPr lang="en-US" sz="1000" dirty="0" smtClean="0"/>
                        <a:t>3,577</a:t>
                      </a:r>
                      <a:endParaRPr lang="en-US" sz="1000" dirty="0"/>
                    </a:p>
                  </a:txBody>
                  <a:tcPr marL="121920" marR="121920" anchor="ctr"/>
                </a:tc>
                <a:tc>
                  <a:txBody>
                    <a:bodyPr/>
                    <a:lstStyle/>
                    <a:p>
                      <a:pPr algn="ctr"/>
                      <a:r>
                        <a:rPr lang="en-US" sz="1000" dirty="0"/>
                        <a:t>76.0</a:t>
                      </a:r>
                    </a:p>
                  </a:txBody>
                  <a:tcPr marL="121920" marR="121920" anchor="ctr"/>
                </a:tc>
              </a:tr>
              <a:tr h="260083">
                <a:tc>
                  <a:txBody>
                    <a:bodyPr/>
                    <a:lstStyle/>
                    <a:p>
                      <a:pPr algn="ctr"/>
                      <a:r>
                        <a:rPr lang="en-US" sz="1000" b="0" dirty="0"/>
                        <a:t>Yemen</a:t>
                      </a:r>
                    </a:p>
                  </a:txBody>
                  <a:tcPr marL="121920" marR="121920" anchor="ctr"/>
                </a:tc>
                <a:tc>
                  <a:txBody>
                    <a:bodyPr/>
                    <a:lstStyle/>
                    <a:p>
                      <a:pPr algn="ctr"/>
                      <a:r>
                        <a:rPr lang="en-US" sz="1000" dirty="0" smtClean="0"/>
                        <a:t>24,023</a:t>
                      </a:r>
                      <a:endParaRPr lang="en-US" sz="1000" dirty="0"/>
                    </a:p>
                  </a:txBody>
                  <a:tcPr marL="121920" marR="121920" anchor="ctr"/>
                </a:tc>
                <a:tc>
                  <a:txBody>
                    <a:bodyPr/>
                    <a:lstStyle/>
                    <a:p>
                      <a:pPr algn="ctr"/>
                      <a:r>
                        <a:rPr lang="en-US" sz="1000" dirty="0"/>
                        <a:t>99.0</a:t>
                      </a:r>
                    </a:p>
                  </a:txBody>
                  <a:tcPr marL="121920" marR="121920" anchor="ctr"/>
                </a:tc>
              </a:tr>
              <a:tr h="310562">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359,719</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smtClean="0">
                          <a:solidFill>
                            <a:schemeClr val="dk1"/>
                          </a:solidFill>
                          <a:latin typeface="+mn-lt"/>
                          <a:ea typeface="+mn-ea"/>
                          <a:cs typeface="+mn-cs"/>
                        </a:rPr>
                        <a:t>97.3%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sp>
        <p:nvSpPr>
          <p:cNvPr id="11" name="Rectangle 10"/>
          <p:cNvSpPr/>
          <p:nvPr/>
        </p:nvSpPr>
        <p:spPr>
          <a:xfrm>
            <a:off x="4473565" y="6611780"/>
            <a:ext cx="2592376" cy="246221"/>
          </a:xfrm>
          <a:prstGeom prst="rect">
            <a:avLst/>
          </a:prstGeom>
        </p:spPr>
        <p:txBody>
          <a:bodyPr wrap="none">
            <a:spAutoFit/>
          </a:bodyPr>
          <a:lstStyle/>
          <a:p>
            <a:r>
              <a:rPr lang="en-US" sz="1000" i="1" dirty="0" smtClean="0"/>
              <a:t>* According to 2010-11  &amp;  .in figure 000  </a:t>
            </a:r>
            <a:endParaRPr lang="en-US" sz="1000" i="1" dirty="0"/>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599" y="0"/>
            <a:ext cx="8499831" cy="990600"/>
          </a:xfrm>
          <a:prstGeom prst="rect">
            <a:avLst/>
          </a:prstGeom>
          <a:solidFill>
            <a:srgbClr val="35742A"/>
          </a:solidFill>
          <a:ln w="9525" algn="ctr">
            <a:noFill/>
            <a:miter lim="800000"/>
            <a:headEnd/>
            <a:tailEnd/>
          </a:ln>
          <a:effectLst/>
        </p:spPr>
        <p:txBody>
          <a:bodyPr anchor="ctr">
            <a:normAutofit/>
          </a:bodyP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Need Assessment of Islamic Microfinance</a:t>
            </a:r>
            <a:endParaRPr lang="en-GB" sz="3600" b="1" dirty="0">
              <a:solidFill>
                <a:srgbClr val="FFFFFF"/>
              </a:solidFill>
              <a:cs typeface="Arial" charset="0"/>
            </a:endParaRPr>
          </a:p>
        </p:txBody>
      </p:sp>
      <p:sp>
        <p:nvSpPr>
          <p:cNvPr id="5" name="Rectangle 8"/>
          <p:cNvSpPr>
            <a:spLocks noGrp="1" noChangeArrowheads="1"/>
          </p:cNvSpPr>
          <p:nvPr>
            <p:ph idx="1"/>
          </p:nvPr>
        </p:nvSpPr>
        <p:spPr bwMode="auto">
          <a:xfrm>
            <a:off x="385763" y="1114696"/>
            <a:ext cx="8580437" cy="536711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3000" dirty="0" smtClean="0">
                <a:solidFill>
                  <a:schemeClr val="bg1"/>
                </a:solidFill>
                <a:latin typeface="Tw Cen MT" pitchFamily="34" charset="0"/>
              </a:rPr>
              <a:t>Approximately 46% conventional microfinance clients worldwide reside in Muslim countries</a:t>
            </a:r>
            <a:endParaRPr lang="en-US" sz="3000" dirty="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Almost one-half of the 56 IDB member countries in Asia and Africa are classed as United Nations Least Developed Countries (LDCs), </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Asset-based Financing </a:t>
            </a:r>
            <a:r>
              <a:rPr lang="en-US" sz="3000" dirty="0">
                <a:solidFill>
                  <a:schemeClr val="bg1"/>
                </a:solidFill>
                <a:latin typeface="Tw Cen MT" pitchFamily="34" charset="0"/>
              </a:rPr>
              <a:t>– can prevent </a:t>
            </a:r>
            <a:r>
              <a:rPr lang="en-US" sz="3000" b="1" dirty="0">
                <a:solidFill>
                  <a:schemeClr val="bg1"/>
                </a:solidFill>
                <a:latin typeface="Tw Cen MT" pitchFamily="34" charset="0"/>
              </a:rPr>
              <a:t>diversion of funds for </a:t>
            </a:r>
            <a:r>
              <a:rPr lang="en-US" sz="3000" b="1" dirty="0" smtClean="0">
                <a:solidFill>
                  <a:schemeClr val="bg1"/>
                </a:solidFill>
                <a:latin typeface="Tw Cen MT" pitchFamily="34" charset="0"/>
              </a:rPr>
              <a:t>consumption</a:t>
            </a:r>
            <a:r>
              <a:rPr lang="en-US" sz="3000" dirty="0" smtClean="0">
                <a:solidFill>
                  <a:schemeClr val="bg1"/>
                </a:solidFill>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Microfinance have proven track record that its deals with </a:t>
            </a:r>
            <a:r>
              <a:rPr lang="en-US" sz="3000" b="1" dirty="0" smtClean="0">
                <a:solidFill>
                  <a:schemeClr val="bg1"/>
                </a:solidFill>
                <a:latin typeface="Tw Cen MT" pitchFamily="34" charset="0"/>
              </a:rPr>
              <a:t>long lasting  </a:t>
            </a:r>
            <a:r>
              <a:rPr lang="en-US" sz="3000" dirty="0" smtClean="0">
                <a:solidFill>
                  <a:schemeClr val="bg1"/>
                </a:solidFill>
                <a:latin typeface="Tw Cen MT" pitchFamily="34" charset="0"/>
              </a:rPr>
              <a:t>&amp; </a:t>
            </a:r>
            <a:r>
              <a:rPr lang="en-US" sz="3000" b="1" dirty="0" smtClean="0">
                <a:solidFill>
                  <a:schemeClr val="bg1"/>
                </a:solidFill>
                <a:latin typeface="Tw Cen MT" pitchFamily="34" charset="0"/>
              </a:rPr>
              <a:t>Complete solutions </a:t>
            </a:r>
            <a:r>
              <a:rPr lang="en-US" sz="3000" dirty="0" smtClean="0">
                <a:solidFill>
                  <a:schemeClr val="bg1"/>
                </a:solidFill>
                <a:latin typeface="Tw Cen MT" pitchFamily="34" charset="0"/>
              </a:rPr>
              <a:t>for Sustainability.</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Halal Industry need funding for SME and Micro set-ups</a:t>
            </a: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solidFill>
                <a:schemeClr val="bg1"/>
              </a:solidFill>
              <a:latin typeface="Tw Cen MT" pitchFamily="34" charset="0"/>
            </a:endParaRPr>
          </a:p>
        </p:txBody>
      </p:sp>
    </p:spTree>
    <p:extLst>
      <p:ext uri="{BB962C8B-B14F-4D97-AF65-F5344CB8AC3E}">
        <p14:creationId xmlns:p14="http://schemas.microsoft.com/office/powerpoint/2010/main" val="1971929532"/>
      </p:ext>
    </p:extLst>
  </p:cSld>
  <p:clrMapOvr>
    <a:masterClrMapping/>
  </p:clrMapOvr>
  <mc:AlternateContent xmlns:mc="http://schemas.openxmlformats.org/markup-compatibility/2006" xmlns:p14="http://schemas.microsoft.com/office/powerpoint/2010/main">
    <mc:Choice Requires="p14">
      <p:transition spd="slow" p14:dur="2000" advTm="23104"/>
    </mc:Choice>
    <mc:Fallback xmlns="">
      <p:transition spd="slow" advTm="2310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IF Products with Rural Credit lending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a:t>
            </a:r>
            <a:r>
              <a:rPr lang="en-US" sz="2400" dirty="0" err="1" smtClean="0">
                <a:solidFill>
                  <a:schemeClr val="bg1"/>
                </a:solidFill>
                <a:latin typeface="Tw Cen MT" pitchFamily="34" charset="0"/>
              </a:rPr>
              <a:t>Itikhar</a:t>
            </a:r>
            <a:r>
              <a:rPr lang="en-US" sz="2400" dirty="0" smtClean="0">
                <a:solidFill>
                  <a:schemeClr val="bg1"/>
                </a:solidFill>
                <a:latin typeface="Tw Cen MT" pitchFamily="34" charset="0"/>
              </a:rPr>
              <a:t>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MBL-Pak.       								</a:t>
            </a:r>
          </a:p>
        </p:txBody>
      </p:sp>
    </p:spTree>
    <p:extLst>
      <p:ext uri="{BB962C8B-B14F-4D97-AF65-F5344CB8AC3E}">
        <p14:creationId xmlns:p14="http://schemas.microsoft.com/office/powerpoint/2010/main" val="3251244350"/>
      </p:ext>
    </p:extLst>
  </p:cSld>
  <p:clrMapOvr>
    <a:masterClrMapping/>
  </p:clrMapOvr>
  <mc:AlternateContent xmlns:mc="http://schemas.openxmlformats.org/markup-compatibility/2006" xmlns:p14="http://schemas.microsoft.com/office/powerpoint/2010/main">
    <mc:Choice Requires="p14">
      <p:transition spd="slow" p14:dur="2000" advTm="19288"/>
    </mc:Choice>
    <mc:Fallback xmlns="">
      <p:transition spd="slow" advTm="1928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Agricultural 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Agri./Rural </a:t>
            </a:r>
            <a:r>
              <a:rPr lang="en-US" sz="2800" dirty="0" err="1" smtClean="0">
                <a:solidFill>
                  <a:schemeClr val="bg1"/>
                </a:solidFill>
                <a:latin typeface="Tw Cen MT" pitchFamily="34" charset="0"/>
              </a:rPr>
              <a:t>Finace</a:t>
            </a:r>
            <a:r>
              <a:rPr lang="en-US" sz="2800" dirty="0" smtClean="0">
                <a:solidFill>
                  <a:schemeClr val="bg1"/>
                </a:solidFill>
                <a:latin typeface="Tw Cen MT" pitchFamily="34" charset="0"/>
              </a:rPr>
              <a:t>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Agri./Microfinance Industry. </a:t>
            </a:r>
          </a:p>
          <a:p>
            <a:pPr marL="320040" indent="-320040">
              <a:lnSpc>
                <a:spcPct val="80000"/>
              </a:lnSpc>
              <a:spcBef>
                <a:spcPts val="700"/>
              </a:spcBef>
              <a:buClr>
                <a:schemeClr val="accent2"/>
              </a:buClr>
              <a:buSzPct val="60000"/>
              <a:buFont typeface="Wingdings"/>
              <a:buChar char=""/>
              <a:defRPr/>
            </a:pPr>
            <a:r>
              <a:rPr lang="en-GB" sz="2800" dirty="0" smtClean="0">
                <a:solidFill>
                  <a:schemeClr val="bg1"/>
                </a:solidFill>
                <a:latin typeface="Tw Cen MT" pitchFamily="34" charset="0"/>
              </a:rPr>
              <a:t>Introduce new product line on the basis of </a:t>
            </a:r>
            <a:r>
              <a:rPr lang="en-GB" sz="2800" dirty="0" err="1" smtClean="0">
                <a:solidFill>
                  <a:schemeClr val="bg1"/>
                </a:solidFill>
                <a:latin typeface="Tw Cen MT" pitchFamily="34" charset="0"/>
              </a:rPr>
              <a:t>Musaqa</a:t>
            </a:r>
            <a:r>
              <a:rPr lang="en-GB" sz="2800" dirty="0" smtClean="0">
                <a:solidFill>
                  <a:schemeClr val="bg1"/>
                </a:solidFill>
                <a:latin typeface="Tw Cen MT" pitchFamily="34" charset="0"/>
              </a:rPr>
              <a:t>, </a:t>
            </a:r>
            <a:r>
              <a:rPr lang="en-GB" sz="2800" dirty="0" err="1" smtClean="0">
                <a:solidFill>
                  <a:schemeClr val="bg1"/>
                </a:solidFill>
                <a:latin typeface="Tw Cen MT" pitchFamily="34" charset="0"/>
              </a:rPr>
              <a:t>Muzara’a</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Mugharasa</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Agricultural Finance. </a:t>
            </a:r>
          </a:p>
        </p:txBody>
      </p:sp>
    </p:spTree>
    <p:extLst>
      <p:ext uri="{BB962C8B-B14F-4D97-AF65-F5344CB8AC3E}">
        <p14:creationId xmlns:p14="http://schemas.microsoft.com/office/powerpoint/2010/main" val="106161653"/>
      </p:ext>
    </p:extLst>
  </p:cSld>
  <p:clrMapOvr>
    <a:masterClrMapping/>
  </p:clrMapOvr>
  <mc:AlternateContent xmlns:mc="http://schemas.openxmlformats.org/markup-compatibility/2006" xmlns:p14="http://schemas.microsoft.com/office/powerpoint/2010/main">
    <mc:Choice Requires="p14">
      <p:transition spd="slow" p14:dur="2000" advTm="18996"/>
    </mc:Choice>
    <mc:Fallback xmlns="">
      <p:transition spd="slow" advTm="1899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5891356"/>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Islamic Microfinance Network (IMFN) for an effective interface and Coordination among IMFI’s</a:t>
            </a:r>
          </a:p>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Supportive role of Govt. of Pakistan &amp; SBP.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Agri. Finance Products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Services for the development of Islamic Agri. Finance Products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Agri. Finance products effectively.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p14="http://schemas.microsoft.com/office/powerpoint/2010/main" val="1119707266"/>
      </p:ext>
    </p:extLst>
  </p:cSld>
  <p:clrMapOvr>
    <a:masterClrMapping/>
  </p:clrMapOvr>
  <mc:AlternateContent xmlns:mc="http://schemas.openxmlformats.org/markup-compatibility/2006" xmlns:p14="http://schemas.microsoft.com/office/powerpoint/2010/main">
    <mc:Choice Requires="p14">
      <p:transition spd="slow" p14:dur="2000" advTm="24919"/>
    </mc:Choice>
    <mc:Fallback xmlns="">
      <p:transition spd="slow" advTm="2491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Micro &amp; Rural Finance? </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700"/>
            <a:ext cx="859666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Approximately 44% conventional microfinance clients worldwide reside in Muslim countries</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Tool of financial inclusion.</a:t>
            </a: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Risk Sharing – Impact.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72% of people living in Muslim countries do not use formal financial services.</a:t>
            </a: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Development of Rural &amp; Halal Industry. </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Takaful ( Islamic Insurance)</a:t>
            </a:r>
          </a:p>
        </p:txBody>
      </p:sp>
      <p:pic>
        <p:nvPicPr>
          <p:cNvPr id="46084" name="Picture 4" descr="http://images.enpard.ge/fe0e37af1fd7426cbe44129a8cfc1235.jpg"/>
          <p:cNvPicPr>
            <a:picLocks noChangeAspect="1" noChangeArrowheads="1"/>
          </p:cNvPicPr>
          <p:nvPr/>
        </p:nvPicPr>
        <p:blipFill>
          <a:blip r:embed="rId2"/>
          <a:srcRect/>
          <a:stretch>
            <a:fillRect/>
          </a:stretch>
        </p:blipFill>
        <p:spPr bwMode="auto">
          <a:xfrm>
            <a:off x="8562200" y="2139359"/>
            <a:ext cx="3629800" cy="2722351"/>
          </a:xfrm>
          <a:prstGeom prst="rect">
            <a:avLst/>
          </a:prstGeom>
          <a:noFill/>
        </p:spPr>
      </p:pic>
    </p:spTree>
    <p:extLst>
      <p:ext uri="{BB962C8B-B14F-4D97-AF65-F5344CB8AC3E}">
        <p14:creationId xmlns:p14="http://schemas.microsoft.com/office/powerpoint/2010/main" val="4061166256"/>
      </p:ext>
    </p:extLst>
  </p:cSld>
  <p:clrMapOvr>
    <a:masterClrMapping/>
  </p:clrMapOvr>
  <mc:AlternateContent xmlns:mc="http://schemas.openxmlformats.org/markup-compatibility/2006" xmlns:p14="http://schemas.microsoft.com/office/powerpoint/2010/main">
    <mc:Choice Requires="p14">
      <p:transition spd="slow" p14:dur="2000" advTm="22130"/>
    </mc:Choice>
    <mc:Fallback xmlns="">
      <p:transition spd="slow" advTm="221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1499" y="0"/>
            <a:ext cx="11620500" cy="64293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p:txBody>
      </p:sp>
      <p:sp>
        <p:nvSpPr>
          <p:cNvPr id="5" name="Text Box 23"/>
          <p:cNvSpPr txBox="1">
            <a:spLocks noChangeArrowheads="1"/>
          </p:cNvSpPr>
          <p:nvPr/>
        </p:nvSpPr>
        <p:spPr bwMode="auto">
          <a:xfrm>
            <a:off x="0" y="0"/>
            <a:ext cx="12192000" cy="533400"/>
          </a:xfrm>
          <a:prstGeom prst="rect">
            <a:avLst/>
          </a:prstGeom>
          <a:solidFill>
            <a:srgbClr val="35742A"/>
          </a:solidFill>
          <a:ln w="9525" algn="ctr">
            <a:noFill/>
            <a:miter lim="800000"/>
            <a:headEnd/>
            <a:tailEnd/>
          </a:ln>
          <a:effectLst/>
        </p:spPr>
        <p:txBody>
          <a:bodyPr anchor="ctr"/>
          <a:lstStyle/>
          <a:p>
            <a:pPr algn="ctr"/>
            <a:r>
              <a:rPr lang="en-GB" sz="2800" b="1" dirty="0" smtClean="0">
                <a:solidFill>
                  <a:srgbClr val="FFFFFF"/>
                </a:solidFill>
                <a:cs typeface="Arial" charset="0"/>
              </a:rPr>
              <a:t>Major Markets for Islamic Microfinance</a:t>
            </a:r>
            <a:endParaRPr lang="en-GB" sz="2800" b="1" dirty="0">
              <a:solidFill>
                <a:srgbClr val="FFFFFF"/>
              </a:solidFill>
              <a:cs typeface="Arial" charset="0"/>
            </a:endParaRPr>
          </a:p>
        </p:txBody>
      </p:sp>
      <p:graphicFrame>
        <p:nvGraphicFramePr>
          <p:cNvPr id="7" name="Group 3"/>
          <p:cNvGraphicFramePr>
            <a:graphicFrameLocks/>
          </p:cNvGraphicFramePr>
          <p:nvPr/>
        </p:nvGraphicFramePr>
        <p:xfrm>
          <a:off x="101600" y="1371600"/>
          <a:ext cx="11988800" cy="4524628"/>
        </p:xfrm>
        <a:graphic>
          <a:graphicData uri="http://schemas.openxmlformats.org/drawingml/2006/table">
            <a:tbl>
              <a:tblPr>
                <a:tableStyleId>{69C7853C-536D-4A76-A0AE-DD22124D55A5}</a:tableStyleId>
              </a:tblPr>
              <a:tblGrid>
                <a:gridCol w="3330223"/>
                <a:gridCol w="8658577"/>
              </a:tblGrid>
              <a:tr h="771181">
                <a:tc>
                  <a:txBody>
                    <a:bodyPr/>
                    <a:lstStyle/>
                    <a:p>
                      <a:pPr algn="l"/>
                      <a:r>
                        <a:rPr lang="en-US" sz="2400" b="1" dirty="0" smtClean="0"/>
                        <a:t>Countries</a:t>
                      </a:r>
                      <a:endParaRPr lang="en-US" sz="24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Islamic Microfinance Institutions</a:t>
                      </a:r>
                    </a:p>
                  </a:txBody>
                  <a:tcPr marL="121920" marR="121920" horzOverflow="overflow"/>
                </a:tc>
              </a:tr>
              <a:tr h="976829">
                <a:tc>
                  <a:txBody>
                    <a:bodyPr/>
                    <a:lstStyle/>
                    <a:p>
                      <a:pPr marL="0" indent="0">
                        <a:lnSpc>
                          <a:spcPct val="100000"/>
                        </a:lnSpc>
                      </a:pPr>
                      <a:r>
                        <a:rPr lang="en-US" sz="2400" b="1" dirty="0" smtClean="0"/>
                        <a:t>Pakistan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Akhuwat</a:t>
                      </a:r>
                      <a:r>
                        <a:rPr lang="en-US" sz="2400" b="0" baseline="0" dirty="0" smtClean="0"/>
                        <a:t> ,  </a:t>
                      </a:r>
                      <a:r>
                        <a:rPr lang="en-US" sz="2400" b="0" baseline="0" dirty="0" err="1" smtClean="0"/>
                        <a:t>Farz</a:t>
                      </a:r>
                      <a:r>
                        <a:rPr lang="en-US" sz="2400" b="0" baseline="0" dirty="0" smtClean="0"/>
                        <a:t> Foundation, ASASAH, Muslim Aid,  Islamic Relief, CWCD, ,HHRD , NRSP, NRDP, </a:t>
                      </a:r>
                      <a:r>
                        <a:rPr lang="en-US" sz="2400" b="0" baseline="0" dirty="0" err="1" smtClean="0"/>
                        <a:t>Naymet</a:t>
                      </a:r>
                      <a:r>
                        <a:rPr lang="en-US" sz="2400" b="0" baseline="0" dirty="0" smtClean="0"/>
                        <a:t> etc.</a:t>
                      </a:r>
                    </a:p>
                  </a:txBody>
                  <a:tcPr marL="121920" marR="121920" horzOverflow="overflow"/>
                </a:tc>
              </a:tr>
              <a:tr h="565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Afghanistan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smtClean="0"/>
                        <a:t>FINCA , WOCCU, </a:t>
                      </a:r>
                      <a:r>
                        <a:rPr lang="en-US" sz="2400" b="0" baseline="0" dirty="0" err="1" smtClean="0"/>
                        <a:t>Ariana</a:t>
                      </a:r>
                      <a:r>
                        <a:rPr lang="en-US" sz="2400" b="0" baseline="0" dirty="0" smtClean="0"/>
                        <a:t> Financial </a:t>
                      </a:r>
                      <a:r>
                        <a:rPr lang="en-US" sz="2400" b="0" kern="1200" baseline="0" dirty="0" smtClean="0">
                          <a:solidFill>
                            <a:schemeClr val="dk1"/>
                          </a:solidFill>
                          <a:latin typeface="+mn-lt"/>
                          <a:ea typeface="+mn-ea"/>
                          <a:cs typeface="+mn-cs"/>
                        </a:rPr>
                        <a:t>Services , IFIC,  Islamic Relief etc.</a:t>
                      </a:r>
                    </a:p>
                  </a:txBody>
                  <a:tcPr marL="121920" marR="121920" horzOverflow="overflow"/>
                </a:tc>
              </a:tr>
              <a:tr h="97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Indonesia</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u="none" strike="noStrike" kern="1200" cap="none" normalizeH="0" baseline="0" dirty="0" smtClean="0">
                          <a:ln>
                            <a:noFill/>
                          </a:ln>
                          <a:solidFill>
                            <a:schemeClr val="dk1"/>
                          </a:solidFill>
                          <a:effectLst/>
                          <a:latin typeface="+mn-lt"/>
                          <a:ea typeface="+mn-ea"/>
                          <a:cs typeface="+mn-cs"/>
                        </a:rPr>
                        <a:t>BPRS, Muslim Aid, Islamic Financial Cooperatives referred as bait </a:t>
                      </a:r>
                      <a:r>
                        <a:rPr kumimoji="0" lang="en-US" sz="2400" b="0" u="none" strike="noStrike" kern="1200" cap="none" normalizeH="0" baseline="0" dirty="0" err="1" smtClean="0">
                          <a:ln>
                            <a:noFill/>
                          </a:ln>
                          <a:solidFill>
                            <a:schemeClr val="dk1"/>
                          </a:solidFill>
                          <a:effectLst/>
                          <a:latin typeface="+mn-lt"/>
                          <a:ea typeface="+mn-ea"/>
                          <a:cs typeface="+mn-cs"/>
                        </a:rPr>
                        <a:t>Maal</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wat</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Tamwil</a:t>
                      </a:r>
                      <a:r>
                        <a:rPr kumimoji="0" lang="en-US" sz="2400" b="0" u="none" strike="noStrike" kern="1200" cap="none" normalizeH="0" baseline="0" dirty="0" smtClean="0">
                          <a:ln>
                            <a:noFill/>
                          </a:ln>
                          <a:solidFill>
                            <a:schemeClr val="dk1"/>
                          </a:solidFill>
                          <a:effectLst/>
                          <a:latin typeface="+mn-lt"/>
                          <a:ea typeface="+mn-ea"/>
                          <a:cs typeface="+mn-cs"/>
                        </a:rPr>
                        <a:t> (BMT) etc.</a:t>
                      </a:r>
                    </a:p>
                  </a:txBody>
                  <a:tcPr marL="121920" marR="121920" horzOverflow="overflow"/>
                </a:tc>
              </a:tr>
              <a:tr h="976829">
                <a:tc>
                  <a:txBody>
                    <a:bodyPr/>
                    <a:lstStyle/>
                    <a:p>
                      <a:pPr marL="0" indent="0">
                        <a:lnSpc>
                          <a:spcPct val="100000"/>
                        </a:lnSpc>
                      </a:pPr>
                      <a:r>
                        <a:rPr lang="en-US" sz="2400" b="1" dirty="0" smtClean="0"/>
                        <a:t>Yemen</a:t>
                      </a:r>
                    </a:p>
                  </a:txBody>
                  <a:tcPr marL="121920" marR="121920" horzOverflow="overflow"/>
                </a:tc>
                <a:tc>
                  <a:txBody>
                    <a:bodyPr/>
                    <a:lstStyle/>
                    <a:p>
                      <a:r>
                        <a:rPr lang="en-US" sz="2400" b="0" kern="1200" baseline="0" dirty="0" smtClean="0">
                          <a:solidFill>
                            <a:schemeClr val="tx1"/>
                          </a:solidFill>
                          <a:latin typeface="+mn-lt"/>
                          <a:ea typeface="+mn-ea"/>
                          <a:cs typeface="+mn-cs"/>
                        </a:rPr>
                        <a:t>Hodeida Microfinance Program, Al-Amal Microfinance Bank etc, Al Kurumi Microfinance etc.</a:t>
                      </a:r>
                    </a:p>
                  </a:txBody>
                  <a:tcPr marL="121920" marR="121920" horzOverflow="overflow"/>
                </a:tc>
              </a:tr>
            </a:tbl>
          </a:graphicData>
        </a:graphic>
      </p:graphicFrame>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3200" b="1" dirty="0" smtClean="0">
                <a:solidFill>
                  <a:srgbClr val="FFFFFF"/>
                </a:solidFill>
                <a:cs typeface="Arial" charset="0"/>
              </a:rPr>
              <a:t>Pakistan &amp; Islamic Microfinance Industry</a:t>
            </a:r>
            <a:r>
              <a:rPr lang="en-GB" sz="2800" b="1" dirty="0" smtClean="0">
                <a:solidFill>
                  <a:srgbClr val="FFFFFF"/>
                </a:solidFill>
                <a:cs typeface="Arial" charset="0"/>
              </a:rPr>
              <a:t> </a:t>
            </a:r>
            <a:endParaRPr lang="en-GB" sz="2800" b="1" dirty="0">
              <a:solidFill>
                <a:srgbClr val="FFFFFF"/>
              </a:solidFill>
              <a:cs typeface="Arial" charset="0"/>
            </a:endParaRPr>
          </a:p>
        </p:txBody>
      </p:sp>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406400" y="1066801"/>
            <a:ext cx="11480800" cy="5879558"/>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(Mobile Banking) in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Livestock Product with Islamic Microfinance operation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energy &amp; Micro Saving products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Shariah Compliant fund</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Reluctance of Donor Agencies for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rPr>
              <a:t>Accounting &amp; I.T systems., Rating Agencies.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 in Northern part of Pakistan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Muslim community.</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Govt. Interest and IDB Support</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AlHuda Centre of Excellence in Islamic Microfinance</a:t>
            </a:r>
          </a:p>
          <a:p>
            <a:pPr marL="320040" indent="-320040" algn="just" fontAlgn="auto">
              <a:lnSpc>
                <a:spcPct val="80000"/>
              </a:lnSpc>
              <a:spcBef>
                <a:spcPts val="700"/>
              </a:spcBef>
              <a:spcAft>
                <a:spcPts val="0"/>
              </a:spcAft>
              <a:buClr>
                <a:schemeClr val="accent2"/>
              </a:buClr>
              <a:buSzPct val="60000"/>
              <a:defRPr/>
            </a:pP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&amp; Islamic Microfinance Industry </a:t>
            </a:r>
            <a:endParaRPr lang="en-GB" sz="2800" b="1" dirty="0">
              <a:solidFill>
                <a:srgbClr val="FFFFFF"/>
              </a:solidFill>
              <a:cs typeface="Arial" charset="0"/>
            </a:endParaRPr>
          </a:p>
        </p:txBody>
      </p:sp>
      <p:pic>
        <p:nvPicPr>
          <p:cNvPr id="7"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8" name="Rectangle 8"/>
          <p:cNvSpPr>
            <a:spLocks noChangeArrowheads="1"/>
          </p:cNvSpPr>
          <p:nvPr/>
        </p:nvSpPr>
        <p:spPr bwMode="auto">
          <a:xfrm>
            <a:off x="406400" y="1066802"/>
            <a:ext cx="11379200" cy="4831066"/>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Enterprise Incubation i.e. business modeling and micro financing.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Integration of Rural Economy (Exact Target Market) with Islamic Microfinance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Lack of Quality HR in Islamic Microfinance Sector 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Weak microfinance regulatory regime.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Micro Insurance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Security, Law and order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for poverty alleviation (FINCA, HIH, MISFA &amp; USAID etc)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&amp; Islamic Microfinance Industry </a:t>
            </a:r>
            <a:endParaRPr lang="en-GB" sz="2800" b="1" dirty="0">
              <a:solidFill>
                <a:srgbClr val="FFFFFF"/>
              </a:solidFill>
              <a:cs typeface="Arial" charset="0"/>
            </a:endParaRPr>
          </a:p>
        </p:txBody>
      </p:sp>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sp>
        <p:nvSpPr>
          <p:cNvPr id="8" name="Rectangle 8"/>
          <p:cNvSpPr>
            <a:spLocks noChangeArrowheads="1"/>
          </p:cNvSpPr>
          <p:nvPr/>
        </p:nvSpPr>
        <p:spPr bwMode="auto">
          <a:xfrm>
            <a:off x="406400" y="1066800"/>
            <a:ext cx="11379200" cy="4150367"/>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Bait-</a:t>
            </a:r>
            <a:r>
              <a:rPr lang="en-US" sz="2400" dirty="0" err="1" smtClean="0">
                <a:solidFill>
                  <a:schemeClr val="bg2"/>
                </a:solidFill>
                <a:latin typeface="+mn-lt"/>
              </a:rPr>
              <a:t>ul</a:t>
            </a:r>
            <a:r>
              <a:rPr lang="en-US" sz="2400" dirty="0" smtClean="0">
                <a:solidFill>
                  <a:schemeClr val="bg2"/>
                </a:solidFill>
                <a:latin typeface="+mn-lt"/>
              </a:rPr>
              <a:t>-mal </a:t>
            </a:r>
            <a:r>
              <a:rPr lang="en-US" sz="2400" dirty="0" err="1" smtClean="0">
                <a:solidFill>
                  <a:schemeClr val="bg2"/>
                </a:solidFill>
                <a:latin typeface="+mn-lt"/>
              </a:rPr>
              <a:t>Tamveel</a:t>
            </a:r>
            <a:r>
              <a:rPr lang="en-US" sz="2400" dirty="0" smtClean="0">
                <a:solidFill>
                  <a:schemeClr val="bg2"/>
                </a:solidFill>
                <a:latin typeface="+mn-lt"/>
              </a:rPr>
              <a:t> (BMT), BPRS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Poverty Index</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Lesser financial sustainability in the community/ natives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poverty alleviation especially through IMF</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Ministry of Cooperative &amp; Central Bank is positive.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majority Muslim community.</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GB" sz="2800" b="1" dirty="0" smtClean="0">
                <a:solidFill>
                  <a:srgbClr val="FFFFFF"/>
                </a:solidFill>
                <a:cs typeface="Arial" charset="0"/>
              </a:rPr>
              <a:t>                Yemen &amp; Islamic Microfinance Industry </a:t>
            </a:r>
            <a:endParaRPr lang="en-GB" sz="2800" b="1" dirty="0">
              <a:solidFill>
                <a:srgbClr val="FFFFFF"/>
              </a:solidFill>
              <a:cs typeface="Arial" charset="0"/>
            </a:endParaRPr>
          </a:p>
        </p:txBody>
      </p:sp>
      <p:pic>
        <p:nvPicPr>
          <p:cNvPr id="7" name="Picture 5" descr="C:\Users\Administrator\Desktop\Yemen.jpg"/>
          <p:cNvPicPr>
            <a:picLocks noChangeAspect="1" noChangeArrowheads="1"/>
          </p:cNvPicPr>
          <p:nvPr/>
        </p:nvPicPr>
        <p:blipFill>
          <a:blip r:embed="rId2"/>
          <a:srcRect/>
          <a:stretch>
            <a:fillRect/>
          </a:stretch>
        </p:blipFill>
        <p:spPr bwMode="auto">
          <a:xfrm>
            <a:off x="0" y="1"/>
            <a:ext cx="2438400" cy="904875"/>
          </a:xfrm>
          <a:prstGeom prst="rect">
            <a:avLst/>
          </a:prstGeom>
          <a:noFill/>
        </p:spPr>
      </p:pic>
      <p:sp>
        <p:nvSpPr>
          <p:cNvPr id="8" name="Rectangle 8"/>
          <p:cNvSpPr>
            <a:spLocks noChangeArrowheads="1"/>
          </p:cNvSpPr>
          <p:nvPr/>
        </p:nvSpPr>
        <p:spPr bwMode="auto">
          <a:xfrm>
            <a:off x="406400" y="1066802"/>
            <a:ext cx="11379200" cy="4920834"/>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&amp; 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Islamic Bank to Strengthened the Islamic Microfinance Institutions.</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endParaRPr lang="en-US" sz="2400"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GB" sz="2400" dirty="0" smtClean="0">
                <a:solidFill>
                  <a:schemeClr val="bg2"/>
                </a:solidFill>
                <a:latin typeface="+mn-lt"/>
              </a:rPr>
              <a:t>Reluctance in Research &amp; Implementation of  new Products, as only (</a:t>
            </a:r>
            <a:r>
              <a:rPr lang="en-GB" sz="2400" dirty="0" err="1" smtClean="0">
                <a:solidFill>
                  <a:schemeClr val="bg2"/>
                </a:solidFill>
                <a:latin typeface="+mn-lt"/>
              </a:rPr>
              <a:t>Murabahah</a:t>
            </a:r>
            <a:r>
              <a:rPr lang="en-GB" sz="2400" dirty="0" smtClean="0">
                <a:solidFill>
                  <a:schemeClr val="bg2"/>
                </a:solidFill>
                <a:latin typeface="+mn-lt"/>
              </a:rPr>
              <a:t>) is serving almost 80% of Islamic Microfinance Industry.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Significant division of Urban and Rural population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endParaRPr lang="en-US" sz="3200" b="1" u="sng"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IMF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SFD &amp; YMN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New Range of Islamic Microfinance products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b="1" u="sng"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smtClean="0">
                <a:latin typeface="Verdana" pitchFamily="34" charset="0"/>
              </a:rPr>
              <a:t>                             Muhammad </a:t>
            </a:r>
            <a:r>
              <a:rPr lang="en-US" sz="1600" b="1" dirty="0">
                <a:latin typeface="Verdana" pitchFamily="34" charset="0"/>
              </a:rPr>
              <a:t>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p14="http://schemas.microsoft.com/office/powerpoint/2010/main" val="3879657159"/>
      </p:ext>
    </p:extLst>
  </p:cSld>
  <p:clrMapOvr>
    <a:masterClrMapping/>
  </p:clrMapOvr>
  <mc:AlternateContent xmlns:mc="http://schemas.openxmlformats.org/markup-compatibility/2006" xmlns:p14="http://schemas.microsoft.com/office/powerpoint/2010/main">
    <mc:Choice Requires="p14">
      <p:transition spd="slow" p14:dur="2000" advTm="12935"/>
    </mc:Choice>
    <mc:Fallback xmlns="">
      <p:transition spd="slow" advTm="129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martArt Placeholder 296961"/>
          <p:cNvGrpSpPr>
            <a:grpSpLocks noChangeAspect="1"/>
          </p:cNvGrpSpPr>
          <p:nvPr/>
        </p:nvGrpSpPr>
        <p:grpSpPr bwMode="auto">
          <a:xfrm>
            <a:off x="0" y="1267485"/>
            <a:ext cx="10606617" cy="5359651"/>
            <a:chOff x="432" y="1248"/>
            <a:chExt cx="4557" cy="2135"/>
          </a:xfrm>
        </p:grpSpPr>
        <p:cxnSp>
          <p:nvCxnSpPr>
            <p:cNvPr id="1028" name="_s1028"/>
            <p:cNvCxnSpPr>
              <a:cxnSpLocks noChangeShapeType="1"/>
              <a:stCxn id="19" idx="0"/>
              <a:endCxn id="17" idx="2"/>
            </p:cNvCxnSpPr>
            <p:nvPr/>
          </p:nvCxnSpPr>
          <p:spPr bwMode="auto">
            <a:xfrm rot="16200000">
              <a:off x="3297" y="3049"/>
              <a:ext cx="90" cy="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8" idx="0"/>
              <a:endCxn id="15" idx="2"/>
            </p:cNvCxnSpPr>
            <p:nvPr/>
          </p:nvCxnSpPr>
          <p:spPr bwMode="auto">
            <a:xfrm rot="5400000" flipH="1">
              <a:off x="3862" y="2107"/>
              <a:ext cx="90" cy="1130"/>
            </a:xfrm>
            <a:prstGeom prst="bentConnector3">
              <a:avLst>
                <a:gd name="adj1" fmla="val 49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17" idx="0"/>
              <a:endCxn id="15" idx="2"/>
            </p:cNvCxnSpPr>
            <p:nvPr/>
          </p:nvCxnSpPr>
          <p:spPr bwMode="auto">
            <a:xfrm rot="16200000">
              <a:off x="3298" y="2671"/>
              <a:ext cx="90"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16" idx="0"/>
              <a:endCxn id="15" idx="2"/>
            </p:cNvCxnSpPr>
            <p:nvPr/>
          </p:nvCxnSpPr>
          <p:spPr bwMode="auto">
            <a:xfrm rot="16200000">
              <a:off x="2732" y="2107"/>
              <a:ext cx="90" cy="1130"/>
            </a:xfrm>
            <a:prstGeom prst="bentConnector3">
              <a:avLst>
                <a:gd name="adj1" fmla="val 4964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15" idx="0"/>
              <a:endCxn id="9" idx="2"/>
            </p:cNvCxnSpPr>
            <p:nvPr/>
          </p:nvCxnSpPr>
          <p:spPr bwMode="auto">
            <a:xfrm rot="5400000" flipH="1">
              <a:off x="2968" y="1789"/>
              <a:ext cx="90" cy="65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14" idx="0"/>
              <a:endCxn id="9" idx="2"/>
            </p:cNvCxnSpPr>
            <p:nvPr/>
          </p:nvCxnSpPr>
          <p:spPr bwMode="auto">
            <a:xfrm rot="16200000">
              <a:off x="2309" y="1789"/>
              <a:ext cx="90" cy="65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13" idx="0"/>
              <a:endCxn id="3" idx="2"/>
            </p:cNvCxnSpPr>
            <p:nvPr/>
          </p:nvCxnSpPr>
          <p:spPr bwMode="auto">
            <a:xfrm rot="5400000" flipH="1">
              <a:off x="3404" y="814"/>
              <a:ext cx="90" cy="153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9" idx="0"/>
              <a:endCxn id="3" idx="2"/>
            </p:cNvCxnSpPr>
            <p:nvPr/>
          </p:nvCxnSpPr>
          <p:spPr bwMode="auto">
            <a:xfrm rot="5400000" flipH="1">
              <a:off x="2638" y="1580"/>
              <a:ext cx="90" cy="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p:cNvCxnSpPr>
              <a:cxnSpLocks noChangeShapeType="1"/>
              <a:stCxn id="4" idx="0"/>
              <a:endCxn id="3" idx="2"/>
            </p:cNvCxnSpPr>
            <p:nvPr/>
          </p:nvCxnSpPr>
          <p:spPr bwMode="auto">
            <a:xfrm rot="16200000">
              <a:off x="1872" y="815"/>
              <a:ext cx="90" cy="153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7"/>
            <p:cNvSpPr>
              <a:spLocks noChangeArrowheads="1"/>
            </p:cNvSpPr>
            <p:nvPr/>
          </p:nvSpPr>
          <p:spPr bwMode="auto">
            <a:xfrm>
              <a:off x="2250" y="1248"/>
              <a:ext cx="864" cy="288"/>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Islam</a:t>
              </a:r>
            </a:p>
          </p:txBody>
        </p:sp>
        <p:sp>
          <p:nvSpPr>
            <p:cNvPr id="4" name="_s1038"/>
            <p:cNvSpPr>
              <a:spLocks noChangeArrowheads="1"/>
            </p:cNvSpPr>
            <p:nvPr/>
          </p:nvSpPr>
          <p:spPr bwMode="auto">
            <a:xfrm>
              <a:off x="432" y="1626"/>
              <a:ext cx="1437" cy="448"/>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Aqidah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(Faith &amp; Belief)</a:t>
              </a:r>
            </a:p>
          </p:txBody>
        </p:sp>
        <p:sp>
          <p:nvSpPr>
            <p:cNvPr id="9" name="_s1039"/>
            <p:cNvSpPr>
              <a:spLocks noChangeArrowheads="1"/>
            </p:cNvSpPr>
            <p:nvPr/>
          </p:nvSpPr>
          <p:spPr bwMode="auto">
            <a:xfrm>
              <a:off x="1964" y="1626"/>
              <a:ext cx="1437" cy="448"/>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Shariah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(Practices &amp; Activities)</a:t>
              </a:r>
            </a:p>
          </p:txBody>
        </p:sp>
        <p:sp>
          <p:nvSpPr>
            <p:cNvPr id="13" name="_s1040"/>
            <p:cNvSpPr>
              <a:spLocks noChangeArrowheads="1"/>
            </p:cNvSpPr>
            <p:nvPr/>
          </p:nvSpPr>
          <p:spPr bwMode="auto">
            <a:xfrm>
              <a:off x="3496" y="1626"/>
              <a:ext cx="1437" cy="448"/>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Akhlaq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(Morality &amp; Ethics)</a:t>
              </a:r>
            </a:p>
          </p:txBody>
        </p:sp>
        <p:sp>
          <p:nvSpPr>
            <p:cNvPr id="14" name="_s1041"/>
            <p:cNvSpPr>
              <a:spLocks noChangeArrowheads="1"/>
            </p:cNvSpPr>
            <p:nvPr/>
          </p:nvSpPr>
          <p:spPr bwMode="auto">
            <a:xfrm>
              <a:off x="1412" y="2164"/>
              <a:ext cx="1223" cy="463"/>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IBADAT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(Man to God Worship)</a:t>
              </a:r>
            </a:p>
          </p:txBody>
        </p:sp>
        <p:sp>
          <p:nvSpPr>
            <p:cNvPr id="15" name="_s1042"/>
            <p:cNvSpPr>
              <a:spLocks noChangeArrowheads="1"/>
            </p:cNvSpPr>
            <p:nvPr/>
          </p:nvSpPr>
          <p:spPr bwMode="auto">
            <a:xfrm>
              <a:off x="2730" y="2164"/>
              <a:ext cx="1223" cy="463"/>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Muamalat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(Man to Man Activities)</a:t>
              </a:r>
            </a:p>
          </p:txBody>
        </p:sp>
        <p:sp>
          <p:nvSpPr>
            <p:cNvPr id="16" name="_s1043"/>
            <p:cNvSpPr>
              <a:spLocks noChangeArrowheads="1"/>
            </p:cNvSpPr>
            <p:nvPr/>
          </p:nvSpPr>
          <p:spPr bwMode="auto">
            <a:xfrm>
              <a:off x="1694" y="2717"/>
              <a:ext cx="1035" cy="288"/>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Political Activities</a:t>
              </a:r>
            </a:p>
          </p:txBody>
        </p:sp>
        <p:sp>
          <p:nvSpPr>
            <p:cNvPr id="17" name="_s1044"/>
            <p:cNvSpPr>
              <a:spLocks noChangeArrowheads="1"/>
            </p:cNvSpPr>
            <p:nvPr/>
          </p:nvSpPr>
          <p:spPr bwMode="auto">
            <a:xfrm>
              <a:off x="2824" y="2717"/>
              <a:ext cx="1035" cy="288"/>
            </a:xfrm>
            <a:prstGeom prst="roundRect">
              <a:avLst>
                <a:gd name="adj" fmla="val 16667"/>
              </a:avLst>
            </a:prstGeom>
            <a:solidFill>
              <a:srgbClr val="FFFF99"/>
            </a:solidFill>
            <a:ln w="9525">
              <a:solidFill>
                <a:schemeClr val="tx1"/>
              </a:solidFill>
              <a:round/>
              <a:headEnd/>
              <a:tailEnd/>
            </a:ln>
          </p:spPr>
          <p:txBody>
            <a:bodyPr vert="horz" wrap="none" lIns="54405" tIns="27203" rIns="54405" bIns="272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Economic Activities</a:t>
              </a:r>
            </a:p>
          </p:txBody>
        </p:sp>
        <p:sp>
          <p:nvSpPr>
            <p:cNvPr id="18" name="_s1045"/>
            <p:cNvSpPr>
              <a:spLocks noChangeArrowheads="1"/>
            </p:cNvSpPr>
            <p:nvPr/>
          </p:nvSpPr>
          <p:spPr bwMode="auto">
            <a:xfrm>
              <a:off x="3954" y="2717"/>
              <a:ext cx="1035" cy="288"/>
            </a:xfrm>
            <a:prstGeom prst="roundRect">
              <a:avLst>
                <a:gd name="adj" fmla="val 16667"/>
              </a:avLst>
            </a:prstGeom>
            <a:solidFill>
              <a:srgbClr val="FFFF99"/>
            </a:solidFill>
            <a:ln w="9525">
              <a:solidFill>
                <a:schemeClr val="tx1"/>
              </a:solidFill>
              <a:round/>
              <a:headEnd/>
              <a:tailEnd/>
            </a:ln>
          </p:spPr>
          <p:txBody>
            <a:bodyPr vert="horz" wrap="none" lIns="57877" tIns="28939" rIns="57877" bIns="2893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Social Activities</a:t>
              </a:r>
            </a:p>
          </p:txBody>
        </p:sp>
        <p:sp>
          <p:nvSpPr>
            <p:cNvPr id="19" name="_s1046"/>
            <p:cNvSpPr>
              <a:spLocks noChangeArrowheads="1"/>
            </p:cNvSpPr>
            <p:nvPr/>
          </p:nvSpPr>
          <p:spPr bwMode="auto">
            <a:xfrm>
              <a:off x="2569" y="3095"/>
              <a:ext cx="1544" cy="288"/>
            </a:xfrm>
            <a:prstGeom prst="roundRect">
              <a:avLst>
                <a:gd name="adj" fmla="val 16667"/>
              </a:avLst>
            </a:prstGeom>
            <a:solidFill>
              <a:srgbClr val="FFFF99"/>
            </a:solidFill>
            <a:ln w="9525">
              <a:solidFill>
                <a:schemeClr val="tx1"/>
              </a:solidFill>
              <a:round/>
              <a:headEnd/>
              <a:tailEnd/>
            </a:ln>
          </p:spPr>
          <p:txBody>
            <a:bodyPr vert="horz" wrap="none" lIns="67300" tIns="33650" rIns="67300" bIns="3365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000066"/>
                  </a:solidFill>
                  <a:effectLst/>
                </a:rPr>
                <a:t>Banking &amp; Financial Activities</a:t>
              </a:r>
            </a:p>
          </p:txBody>
        </p:sp>
      </p:grpSp>
      <p:sp>
        <p:nvSpPr>
          <p:cNvPr id="5" name="Down Arrow 4"/>
          <p:cNvSpPr/>
          <p:nvPr/>
        </p:nvSpPr>
        <p:spPr>
          <a:xfrm>
            <a:off x="3971499" y="3152633"/>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135936" y="4509145"/>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09404" y="4570064"/>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116358" y="4518018"/>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30288" y="3245892"/>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456855" y="5526376"/>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Islam Agri. </a:t>
            </a:r>
            <a:r>
              <a:rPr lang="en-GB" sz="3200" b="1" smtClean="0">
                <a:solidFill>
                  <a:srgbClr val="FFFFFF"/>
                </a:solidFill>
                <a:cs typeface="Arial" charset="0"/>
              </a:rPr>
              <a:t>Finance </a:t>
            </a:r>
            <a:r>
              <a:rPr lang="en-GB" sz="3200" b="1" dirty="0" smtClean="0">
                <a:solidFill>
                  <a:srgbClr val="FFFFFF"/>
                </a:solidFill>
                <a:cs typeface="Arial" charset="0"/>
              </a:rPr>
              <a:t>&amp; Shariah</a:t>
            </a:r>
            <a:endParaRPr lang="en-GB" sz="3200" b="1" dirty="0">
              <a:solidFill>
                <a:srgbClr val="FFFFFF"/>
              </a:solidFill>
              <a:cs typeface="Arial"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7" y="1968500"/>
            <a:ext cx="508707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t>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5105184" cy="3808742"/>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Agri. Finance Products</a:t>
            </a:r>
            <a:endParaRPr lang="en-GB" sz="3200" b="1" dirty="0">
              <a:solidFill>
                <a:srgbClr val="FFFFFF"/>
              </a:solidFill>
              <a:cs typeface="Arial" charset="0"/>
            </a:endParaRPr>
          </a:p>
        </p:txBody>
      </p:sp>
    </p:spTree>
    <p:extLst>
      <p:ext uri="{BB962C8B-B14F-4D97-AF65-F5344CB8AC3E}">
        <p14:creationId xmlns:p14="http://schemas.microsoft.com/office/powerpoint/2010/main" val="430129912"/>
      </p:ext>
    </p:extLst>
  </p:cSld>
  <p:clrMapOvr>
    <a:masterClrMapping/>
  </p:clrMapOvr>
  <mc:AlternateContent xmlns:mc="http://schemas.openxmlformats.org/markup-compatibility/2006" xmlns:p14="http://schemas.microsoft.com/office/powerpoint/2010/main">
    <mc:Choice Requires="p14">
      <p:transition spd="slow" p14:dur="2000" advTm="28979"/>
    </mc:Choice>
    <mc:Fallback xmlns="">
      <p:transition spd="slow" advTm="2897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77" y="1970088"/>
            <a:ext cx="9295767" cy="4608512"/>
          </a:xfrm>
        </p:spPr>
        <p:txBody>
          <a:bodyPr>
            <a:noAutofit/>
          </a:bodyPr>
          <a:lstStyle/>
          <a:p>
            <a:pPr marL="0" lvl="1" indent="0">
              <a:buNone/>
            </a:pPr>
            <a:r>
              <a:rPr lang="en-US" sz="1900" dirty="0" err="1" smtClean="0">
                <a:solidFill>
                  <a:schemeClr val="bg2">
                    <a:lumMod val="50000"/>
                  </a:schemeClr>
                </a:solidFill>
              </a:rPr>
              <a:t>Murabaha</a:t>
            </a:r>
            <a:r>
              <a:rPr lang="en-US" sz="1900" dirty="0" smtClean="0">
                <a:solidFill>
                  <a:schemeClr val="bg2">
                    <a:lumMod val="50000"/>
                  </a:schemeClr>
                </a:solidFill>
              </a:rPr>
              <a:t> </a:t>
            </a:r>
            <a:r>
              <a:rPr lang="en-US" sz="1900" dirty="0">
                <a:solidFill>
                  <a:schemeClr val="bg2">
                    <a:lumMod val="50000"/>
                  </a:schemeClr>
                </a:solidFill>
              </a:rPr>
              <a:t>means a sale on mutually agreed profit, also known as cost plus sales, it is </a:t>
            </a:r>
            <a:r>
              <a:rPr lang="en-US" sz="1900" dirty="0" smtClean="0">
                <a:solidFill>
                  <a:schemeClr val="bg2">
                    <a:lumMod val="50000"/>
                  </a:schemeClr>
                </a:solidFill>
              </a:rPr>
              <a:t>one </a:t>
            </a:r>
            <a:r>
              <a:rPr lang="en-US" sz="1900" dirty="0">
                <a:solidFill>
                  <a:schemeClr val="bg2">
                    <a:lumMod val="50000"/>
                  </a:schemeClr>
                </a:solidFill>
              </a:rPr>
              <a:t>of </a:t>
            </a:r>
            <a:r>
              <a:rPr lang="en-US" sz="1900" dirty="0" smtClean="0">
                <a:solidFill>
                  <a:schemeClr val="bg2">
                    <a:lumMod val="50000"/>
                  </a:schemeClr>
                </a:solidFill>
              </a:rPr>
              <a:t>the </a:t>
            </a:r>
            <a:r>
              <a:rPr lang="en-US" sz="1900" dirty="0">
                <a:solidFill>
                  <a:schemeClr val="bg2">
                    <a:lumMod val="50000"/>
                  </a:schemeClr>
                </a:solidFill>
              </a:rPr>
              <a:t>most widely used </a:t>
            </a:r>
            <a:r>
              <a:rPr lang="en-US" sz="1900" dirty="0" smtClean="0">
                <a:solidFill>
                  <a:schemeClr val="bg2">
                    <a:lumMod val="50000"/>
                  </a:schemeClr>
                </a:solidFill>
              </a:rPr>
              <a:t>instruments </a:t>
            </a:r>
            <a:r>
              <a:rPr lang="en-US" sz="1900" dirty="0">
                <a:solidFill>
                  <a:schemeClr val="bg2">
                    <a:lumMod val="50000"/>
                  </a:schemeClr>
                </a:solidFill>
              </a:rPr>
              <a:t>for short-term </a:t>
            </a:r>
            <a:r>
              <a:rPr lang="en-US" sz="1900" dirty="0" smtClean="0">
                <a:solidFill>
                  <a:schemeClr val="bg2">
                    <a:lumMod val="50000"/>
                  </a:schemeClr>
                </a:solidFill>
              </a:rPr>
              <a:t>agricultural financing </a:t>
            </a:r>
            <a:r>
              <a:rPr lang="en-US" sz="1900" dirty="0">
                <a:solidFill>
                  <a:schemeClr val="bg2">
                    <a:lumMod val="50000"/>
                  </a:schemeClr>
                </a:solidFill>
              </a:rPr>
              <a:t>where the </a:t>
            </a:r>
            <a:r>
              <a:rPr lang="en-US" sz="1900" dirty="0" smtClean="0">
                <a:solidFill>
                  <a:schemeClr val="bg2">
                    <a:lumMod val="50000"/>
                  </a:schemeClr>
                </a:solidFill>
              </a:rPr>
              <a:t>Bank/MFI undertakes </a:t>
            </a:r>
            <a:r>
              <a:rPr lang="en-US" sz="1900" dirty="0">
                <a:solidFill>
                  <a:schemeClr val="bg2">
                    <a:lumMod val="50000"/>
                  </a:schemeClr>
                </a:solidFill>
              </a:rPr>
              <a:t>to </a:t>
            </a:r>
            <a:r>
              <a:rPr lang="en-US" sz="1900" dirty="0" smtClean="0">
                <a:solidFill>
                  <a:schemeClr val="bg2">
                    <a:lumMod val="50000"/>
                  </a:schemeClr>
                </a:solidFill>
              </a:rPr>
              <a:t>supply </a:t>
            </a:r>
            <a:r>
              <a:rPr lang="en-US" sz="1900" dirty="0">
                <a:solidFill>
                  <a:schemeClr val="bg2">
                    <a:lumMod val="50000"/>
                  </a:schemeClr>
                </a:solidFill>
              </a:rPr>
              <a:t>specific goods or commodities at mutually </a:t>
            </a:r>
            <a:r>
              <a:rPr lang="en-US" sz="1900" dirty="0" smtClean="0">
                <a:solidFill>
                  <a:schemeClr val="bg2">
                    <a:lumMod val="50000"/>
                  </a:schemeClr>
                </a:solidFill>
              </a:rPr>
              <a:t>agreed </a:t>
            </a:r>
            <a:r>
              <a:rPr lang="en-US" sz="1900" dirty="0">
                <a:solidFill>
                  <a:schemeClr val="bg2">
                    <a:lumMod val="50000"/>
                  </a:schemeClr>
                </a:solidFill>
              </a:rPr>
              <a:t>profit to the </a:t>
            </a:r>
            <a:r>
              <a:rPr lang="en-US" sz="1900" dirty="0" smtClean="0">
                <a:solidFill>
                  <a:schemeClr val="bg2">
                    <a:lumMod val="50000"/>
                  </a:schemeClr>
                </a:solidFill>
              </a:rPr>
              <a:t>client.</a:t>
            </a: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900" dirty="0" err="1" smtClean="0">
                <a:solidFill>
                  <a:schemeClr val="bg2">
                    <a:lumMod val="50000"/>
                  </a:schemeClr>
                </a:solidFill>
              </a:rPr>
              <a:t>Murabahah</a:t>
            </a:r>
            <a:r>
              <a:rPr lang="en-US" sz="1900" dirty="0" smtClean="0">
                <a:solidFill>
                  <a:schemeClr val="bg2">
                    <a:lumMod val="50000"/>
                  </a:schemeClr>
                </a:solidFill>
              </a:rPr>
              <a:t> </a:t>
            </a:r>
            <a:r>
              <a:rPr lang="en-US" sz="1900" dirty="0">
                <a:solidFill>
                  <a:schemeClr val="bg2">
                    <a:lumMod val="50000"/>
                  </a:schemeClr>
                </a:solidFill>
              </a:rPr>
              <a:t>can be utilize for Purchase </a:t>
            </a:r>
            <a:r>
              <a:rPr lang="en-US" sz="1900" dirty="0" smtClean="0">
                <a:solidFill>
                  <a:schemeClr val="bg2">
                    <a:lumMod val="50000"/>
                  </a:schemeClr>
                </a:solidFill>
              </a:rPr>
              <a:t>of seed, fertilizer, harvesting and planting equipments, </a:t>
            </a:r>
            <a:r>
              <a:rPr lang="en-US" sz="1900" dirty="0">
                <a:solidFill>
                  <a:schemeClr val="bg2">
                    <a:lumMod val="50000"/>
                  </a:schemeClr>
                </a:solidFill>
              </a:rPr>
              <a:t>agri. Inputs, </a:t>
            </a:r>
            <a:r>
              <a:rPr lang="en-US" sz="1900" dirty="0" smtClean="0">
                <a:solidFill>
                  <a:schemeClr val="bg2">
                    <a:lumMod val="50000"/>
                  </a:schemeClr>
                </a:solidFill>
              </a:rPr>
              <a:t>tractor, pesticides, farming goods, Solar Tube-wells  etc.</a:t>
            </a:r>
            <a:endParaRPr lang="en-US" sz="1900"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r>
              <a:rPr lang="en-US" sz="1800" b="1" u="sng" dirty="0" smtClean="0">
                <a:solidFill>
                  <a:schemeClr val="bg2">
                    <a:lumMod val="50000"/>
                  </a:schemeClr>
                </a:solidFill>
              </a:rPr>
              <a:t>:</a:t>
            </a:r>
            <a:endParaRPr lang="en-US" sz="1800" b="1" u="sng" dirty="0">
              <a:solidFill>
                <a:schemeClr val="bg2">
                  <a:lumMod val="50000"/>
                </a:schemeClr>
              </a:solidFill>
            </a:endParaRPr>
          </a:p>
          <a:p>
            <a:pPr marL="0" lvl="1" indent="0">
              <a:buNone/>
            </a:pPr>
            <a:r>
              <a:rPr lang="en-US" sz="1900" dirty="0" smtClean="0">
                <a:solidFill>
                  <a:schemeClr val="bg2">
                    <a:lumMod val="50000"/>
                  </a:schemeClr>
                </a:solidFill>
              </a:rPr>
              <a:t>MBL and some other Banks, NRSP – KPK,  Al </a:t>
            </a:r>
            <a:r>
              <a:rPr lang="en-US" sz="1900" dirty="0" err="1" smtClean="0">
                <a:solidFill>
                  <a:schemeClr val="bg2">
                    <a:lumMod val="50000"/>
                  </a:schemeClr>
                </a:solidFill>
              </a:rPr>
              <a:t>Amal</a:t>
            </a:r>
            <a:r>
              <a:rPr lang="en-US" sz="1900" dirty="0" smtClean="0">
                <a:solidFill>
                  <a:schemeClr val="bg2">
                    <a:lumMod val="50000"/>
                  </a:schemeClr>
                </a:solidFill>
              </a:rPr>
              <a:t> Bank, Islamic </a:t>
            </a:r>
            <a:r>
              <a:rPr lang="en-US" sz="1900" dirty="0">
                <a:solidFill>
                  <a:schemeClr val="bg2">
                    <a:lumMod val="50000"/>
                  </a:schemeClr>
                </a:solidFill>
              </a:rPr>
              <a:t>Bank </a:t>
            </a:r>
            <a:r>
              <a:rPr lang="en-US" sz="1900" dirty="0" smtClean="0">
                <a:solidFill>
                  <a:schemeClr val="bg2">
                    <a:lumMod val="50000"/>
                  </a:schemeClr>
                </a:solidFill>
              </a:rPr>
              <a:t>Bangladesh,</a:t>
            </a:r>
          </a:p>
          <a:p>
            <a:pPr marL="0" lvl="1" indent="0">
              <a:buNone/>
            </a:pPr>
            <a:r>
              <a:rPr lang="en-US" sz="1900" dirty="0" smtClean="0">
                <a:solidFill>
                  <a:schemeClr val="bg2">
                    <a:lumMod val="50000"/>
                  </a:schemeClr>
                </a:solidFill>
              </a:rPr>
              <a:t> FINCA-AF, Islamic Relief, BMT’s in Indonesia </a:t>
            </a:r>
            <a:r>
              <a:rPr lang="en-US" sz="19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14338" name="Picture 2" descr="http://seedsforgrowth.org.uk/sites/default/files/styles/large/public/sowing-the-seeds.jpg?itok=LIJKxK8Q"/>
          <p:cNvPicPr>
            <a:picLocks noChangeAspect="1" noChangeArrowheads="1"/>
          </p:cNvPicPr>
          <p:nvPr/>
        </p:nvPicPr>
        <p:blipFill>
          <a:blip r:embed="rId2"/>
          <a:srcRect/>
          <a:stretch>
            <a:fillRect/>
          </a:stretch>
        </p:blipFill>
        <p:spPr bwMode="auto">
          <a:xfrm>
            <a:off x="9442765" y="0"/>
            <a:ext cx="2749236" cy="1774479"/>
          </a:xfrm>
          <a:prstGeom prst="rect">
            <a:avLst/>
          </a:prstGeom>
          <a:noFill/>
        </p:spPr>
      </p:pic>
      <p:pic>
        <p:nvPicPr>
          <p:cNvPr id="14344" name="Picture 8" descr="http://www.stokeseeds.com/uploads/site_content/images/Seed%20Starting%20-%20sized.jpg"/>
          <p:cNvPicPr>
            <a:picLocks noChangeAspect="1" noChangeArrowheads="1"/>
          </p:cNvPicPr>
          <p:nvPr/>
        </p:nvPicPr>
        <p:blipFill>
          <a:blip r:embed="rId3"/>
          <a:srcRect/>
          <a:stretch>
            <a:fillRect/>
          </a:stretch>
        </p:blipFill>
        <p:spPr bwMode="auto">
          <a:xfrm>
            <a:off x="9451818" y="4943239"/>
            <a:ext cx="2740182" cy="1914761"/>
          </a:xfrm>
          <a:prstGeom prst="rect">
            <a:avLst/>
          </a:prstGeom>
          <a:noFill/>
        </p:spPr>
      </p:pic>
      <p:pic>
        <p:nvPicPr>
          <p:cNvPr id="14346" name="Picture 10" descr="http://zaraimedia.com/wp-content/uploads/2012/08/solar-tube-wells-tech.jpg"/>
          <p:cNvPicPr>
            <a:picLocks noChangeAspect="1" noChangeArrowheads="1"/>
          </p:cNvPicPr>
          <p:nvPr/>
        </p:nvPicPr>
        <p:blipFill>
          <a:blip r:embed="rId4"/>
          <a:srcRect/>
          <a:stretch>
            <a:fillRect/>
          </a:stretch>
        </p:blipFill>
        <p:spPr bwMode="auto">
          <a:xfrm>
            <a:off x="9469924" y="2290526"/>
            <a:ext cx="2722075" cy="2073243"/>
          </a:xfrm>
          <a:prstGeom prst="rect">
            <a:avLst/>
          </a:prstGeom>
          <a:noFill/>
        </p:spPr>
      </p:pic>
    </p:spTree>
    <p:extLst>
      <p:ext uri="{BB962C8B-B14F-4D97-AF65-F5344CB8AC3E}">
        <p14:creationId xmlns:p14="http://schemas.microsoft.com/office/powerpoint/2010/main" val="2018902748"/>
      </p:ext>
    </p:extLst>
  </p:cSld>
  <p:clrMapOvr>
    <a:masterClrMapping/>
  </p:clrMapOvr>
  <mc:AlternateContent xmlns:mc="http://schemas.openxmlformats.org/markup-compatibility/2006" xmlns:p14="http://schemas.microsoft.com/office/powerpoint/2010/main">
    <mc:Choice Requires="p14">
      <p:transition spd="slow" p14:dur="2000" advTm="41962"/>
    </mc:Choice>
    <mc:Fallback xmlns="">
      <p:transition spd="slow" advTm="4196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a:bodyPr>
          <a:lstStyle/>
          <a:p>
            <a:pPr marL="0" lvl="1" indent="0">
              <a:buNone/>
            </a:pPr>
            <a:r>
              <a:rPr lang="en-US" sz="1900" dirty="0">
                <a:solidFill>
                  <a:schemeClr val="bg2">
                    <a:lumMod val="50000"/>
                  </a:schemeClr>
                </a:solidFill>
              </a:rPr>
              <a:t>Salam means a contract in which advance payment is made for goods to be delivered later on. The seller undertakes to supply some specific </a:t>
            </a:r>
            <a:r>
              <a:rPr lang="en-US" sz="1900" dirty="0" smtClean="0">
                <a:solidFill>
                  <a:schemeClr val="bg2">
                    <a:lumMod val="50000"/>
                  </a:schemeClr>
                </a:solidFill>
              </a:rPr>
              <a:t>crop/goods </a:t>
            </a:r>
            <a:r>
              <a:rPr lang="en-US" sz="1900" dirty="0">
                <a:solidFill>
                  <a:schemeClr val="bg2">
                    <a:lumMod val="50000"/>
                  </a:schemeClr>
                </a:solidFill>
              </a:rPr>
              <a:t>to the buyer at a future date in exchange of an advance price fully paid at the time of contract </a:t>
            </a:r>
          </a:p>
          <a:p>
            <a:pPr marL="0" lvl="1" indent="0">
              <a:buNone/>
            </a:pPr>
            <a:r>
              <a:rPr lang="en-US" sz="2000" b="1" u="sng" dirty="0" smtClean="0">
                <a:solidFill>
                  <a:schemeClr val="bg1"/>
                </a:solidFill>
              </a:rPr>
              <a:t>Utilization</a:t>
            </a:r>
          </a:p>
          <a:p>
            <a:pPr marL="0" lvl="1" indent="0">
              <a:buNone/>
            </a:pPr>
            <a:r>
              <a:rPr lang="en-US" sz="1900" dirty="0" smtClean="0">
                <a:solidFill>
                  <a:schemeClr val="bg2">
                    <a:lumMod val="50000"/>
                  </a:schemeClr>
                </a:solidFill>
              </a:rPr>
              <a:t>Salam </a:t>
            </a:r>
            <a:r>
              <a:rPr lang="en-US" sz="1900" dirty="0">
                <a:solidFill>
                  <a:schemeClr val="bg2">
                    <a:lumMod val="50000"/>
                  </a:schemeClr>
                </a:solidFill>
              </a:rPr>
              <a:t>is ideal product for Agricultural Financing</a:t>
            </a:r>
            <a:r>
              <a:rPr lang="en-US" sz="1900" dirty="0" smtClean="0">
                <a:solidFill>
                  <a:schemeClr val="bg2">
                    <a:lumMod val="50000"/>
                  </a:schemeClr>
                </a:solidFill>
              </a:rPr>
              <a:t>, through which a farmer can fulfill all the financial needs of the crop circle e.g. liquidity, seed, pesticide, fertilizer, harvesting, irrigation, market linkages etc.  </a:t>
            </a:r>
            <a:endParaRPr lang="en-US" sz="1900" dirty="0">
              <a:solidFill>
                <a:schemeClr val="bg2">
                  <a:lumMod val="50000"/>
                </a:schemeClr>
              </a:solidFill>
            </a:endParaRPr>
          </a:p>
          <a:p>
            <a:pPr marL="0" lvl="1" indent="0">
              <a:buNone/>
            </a:pPr>
            <a:endParaRPr lang="en-US" sz="2400" b="1" dirty="0">
              <a:solidFill>
                <a:schemeClr val="bg2">
                  <a:lumMod val="50000"/>
                </a:schemeClr>
              </a:solidFill>
            </a:endParaRPr>
          </a:p>
          <a:p>
            <a:pPr marL="0" lvl="1" indent="0">
              <a:buNone/>
            </a:pPr>
            <a:r>
              <a:rPr lang="en-US" sz="2000" b="1" u="sng" dirty="0">
                <a:solidFill>
                  <a:schemeClr val="bg1"/>
                </a:solidFill>
              </a:rPr>
              <a:t>Currently Practiced:</a:t>
            </a:r>
          </a:p>
          <a:p>
            <a:pPr marL="0" lvl="1" indent="0">
              <a:buNone/>
            </a:pPr>
            <a:r>
              <a:rPr lang="en-US" sz="1900" dirty="0" err="1" smtClean="0">
                <a:solidFill>
                  <a:schemeClr val="bg2">
                    <a:lumMod val="50000"/>
                  </a:schemeClr>
                </a:solidFill>
              </a:rPr>
              <a:t>Wasil</a:t>
            </a:r>
            <a:r>
              <a:rPr lang="en-US" sz="1900" dirty="0" smtClean="0">
                <a:solidFill>
                  <a:schemeClr val="bg2">
                    <a:lumMod val="50000"/>
                  </a:schemeClr>
                </a:solidFill>
              </a:rPr>
              <a:t> Foundation, </a:t>
            </a:r>
            <a:r>
              <a:rPr lang="en-US" sz="1900" dirty="0" err="1">
                <a:solidFill>
                  <a:schemeClr val="bg2">
                    <a:lumMod val="50000"/>
                  </a:schemeClr>
                </a:solidFill>
              </a:rPr>
              <a:t>Albarakah</a:t>
            </a:r>
            <a:r>
              <a:rPr lang="en-US" sz="1900" dirty="0">
                <a:solidFill>
                  <a:schemeClr val="bg2">
                    <a:lumMod val="50000"/>
                  </a:schemeClr>
                </a:solidFill>
              </a:rPr>
              <a:t> </a:t>
            </a:r>
            <a:r>
              <a:rPr lang="en-US" sz="1900" dirty="0" smtClean="0">
                <a:solidFill>
                  <a:schemeClr val="bg2">
                    <a:lumMod val="50000"/>
                  </a:schemeClr>
                </a:solidFill>
              </a:rPr>
              <a:t>MPCS, MBL etc. </a:t>
            </a:r>
            <a:endParaRPr lang="en-US" sz="1900" dirty="0">
              <a:solidFill>
                <a:schemeClr val="bg2">
                  <a:lumMod val="50000"/>
                </a:schemeClr>
              </a:solidFill>
            </a:endParaRP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9874" name="Picture 2" descr="https://encrypted-tbn2.gstatic.com/images?q=tbn:ANd9GcSisJhKEsFcvHSNYWLQUGj1NYYmPt2UhcR0s6jnpFFZwUKMG19ReA"/>
          <p:cNvPicPr>
            <a:picLocks noChangeAspect="1" noChangeArrowheads="1"/>
          </p:cNvPicPr>
          <p:nvPr/>
        </p:nvPicPr>
        <p:blipFill>
          <a:blip r:embed="rId2"/>
          <a:srcRect/>
          <a:stretch>
            <a:fillRect/>
          </a:stretch>
        </p:blipFill>
        <p:spPr bwMode="auto">
          <a:xfrm rot="5400000">
            <a:off x="7539271" y="2347113"/>
            <a:ext cx="6858001" cy="2163776"/>
          </a:xfrm>
          <a:prstGeom prst="rect">
            <a:avLst/>
          </a:prstGeom>
          <a:noFill/>
        </p:spPr>
      </p:pic>
    </p:spTree>
    <p:extLst>
      <p:ext uri="{BB962C8B-B14F-4D97-AF65-F5344CB8AC3E}">
        <p14:creationId xmlns:p14="http://schemas.microsoft.com/office/powerpoint/2010/main" val="794803076"/>
      </p:ext>
    </p:extLst>
  </p:cSld>
  <p:clrMapOvr>
    <a:masterClrMapping/>
  </p:clrMapOvr>
  <mc:AlternateContent xmlns:mc="http://schemas.openxmlformats.org/markup-compatibility/2006" xmlns:p14="http://schemas.microsoft.com/office/powerpoint/2010/main">
    <mc:Choice Requires="p14">
      <p:transition spd="slow" p14:dur="2000" advTm="47011"/>
    </mc:Choice>
    <mc:Fallback xmlns="">
      <p:transition spd="slow" advTm="4701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20000"/>
          </a:bodyPr>
          <a:lstStyle/>
          <a:p>
            <a:pPr marL="0" lvl="1" indent="0">
              <a:buNone/>
            </a:pPr>
            <a:r>
              <a:rPr lang="en-US" sz="2100" dirty="0">
                <a:solidFill>
                  <a:schemeClr val="bg2">
                    <a:lumMod val="50000"/>
                  </a:schemeClr>
                </a:solidFill>
              </a:rPr>
              <a:t>A  pre-delivery financing instrument used to finance projects where commodity is transacted before it comes into existence. It is an order to manufacture and payment of price, unlike Salam,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100" dirty="0" err="1" smtClean="0">
                <a:solidFill>
                  <a:schemeClr val="bg2">
                    <a:lumMod val="50000"/>
                  </a:schemeClr>
                </a:solidFill>
              </a:rPr>
              <a:t>Istisna</a:t>
            </a:r>
            <a:r>
              <a:rPr lang="en-US" sz="2100" dirty="0" smtClean="0">
                <a:solidFill>
                  <a:schemeClr val="bg2">
                    <a:lumMod val="50000"/>
                  </a:schemeClr>
                </a:solidFill>
              </a:rPr>
              <a:t> </a:t>
            </a:r>
            <a:r>
              <a:rPr lang="en-US" sz="2100" dirty="0">
                <a:solidFill>
                  <a:schemeClr val="bg2">
                    <a:lumMod val="50000"/>
                  </a:schemeClr>
                </a:solidFill>
              </a:rPr>
              <a:t>May Utilize for small manufacturing </a:t>
            </a:r>
            <a:r>
              <a:rPr lang="en-US" sz="2100" dirty="0" smtClean="0">
                <a:solidFill>
                  <a:schemeClr val="bg2">
                    <a:lumMod val="50000"/>
                  </a:schemeClr>
                </a:solidFill>
              </a:rPr>
              <a:t>Business</a:t>
            </a:r>
            <a:r>
              <a:rPr lang="en-US" sz="2100" dirty="0">
                <a:solidFill>
                  <a:schemeClr val="bg2">
                    <a:lumMod val="50000"/>
                  </a:schemeClr>
                </a:solidFill>
              </a:rPr>
              <a:t>, </a:t>
            </a:r>
            <a:r>
              <a:rPr lang="en-US" sz="2100" dirty="0" smtClean="0">
                <a:solidFill>
                  <a:schemeClr val="bg2">
                    <a:lumMod val="50000"/>
                  </a:schemeClr>
                </a:solidFill>
              </a:rPr>
              <a:t>dairy or Agri. production, Construction of </a:t>
            </a:r>
            <a:r>
              <a:rPr lang="en-US" sz="2100" dirty="0" err="1" smtClean="0">
                <a:solidFill>
                  <a:schemeClr val="bg2">
                    <a:lumMod val="50000"/>
                  </a:schemeClr>
                </a:solidFill>
              </a:rPr>
              <a:t>godowns</a:t>
            </a:r>
            <a:r>
              <a:rPr lang="en-US" sz="2100" dirty="0" smtClean="0">
                <a:solidFill>
                  <a:schemeClr val="bg2">
                    <a:lumMod val="50000"/>
                  </a:schemeClr>
                </a:solidFill>
              </a:rPr>
              <a:t> and cold storage, Rural entrepreneur </a:t>
            </a:r>
            <a:r>
              <a:rPr lang="en-US" sz="2100" dirty="0">
                <a:solidFill>
                  <a:schemeClr val="bg2">
                    <a:lumMod val="50000"/>
                  </a:schemeClr>
                </a:solidFill>
              </a:rPr>
              <a:t>Development </a:t>
            </a:r>
            <a:r>
              <a:rPr lang="en-US" sz="2100" dirty="0" smtClean="0">
                <a:solidFill>
                  <a:schemeClr val="bg2">
                    <a:lumMod val="50000"/>
                  </a:schemeClr>
                </a:solidFill>
              </a:rPr>
              <a:t>etc</a:t>
            </a:r>
            <a:r>
              <a:rPr lang="en-US" sz="2100" dirty="0">
                <a:solidFill>
                  <a:schemeClr val="bg2">
                    <a:lumMod val="50000"/>
                  </a:schemeClr>
                </a:solidFill>
              </a:rPr>
              <a:t>.</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100" dirty="0" err="1" smtClean="0">
                <a:solidFill>
                  <a:schemeClr val="bg2">
                    <a:lumMod val="50000"/>
                  </a:schemeClr>
                </a:solidFill>
              </a:rPr>
              <a:t>AlBaraka</a:t>
            </a:r>
            <a:r>
              <a:rPr lang="en-US" sz="2100" dirty="0" smtClean="0">
                <a:solidFill>
                  <a:schemeClr val="bg2">
                    <a:lumMod val="50000"/>
                  </a:schemeClr>
                </a:solidFill>
              </a:rPr>
              <a:t> MPCS, Ghana </a:t>
            </a:r>
            <a:r>
              <a:rPr lang="en-US" sz="2100" dirty="0">
                <a:solidFill>
                  <a:schemeClr val="bg2">
                    <a:lumMod val="50000"/>
                  </a:schemeClr>
                </a:solidFill>
              </a:rPr>
              <a:t>Islamic Microfinance bank, </a:t>
            </a:r>
            <a:endParaRPr lang="en-US" sz="2100" dirty="0" smtClean="0">
              <a:solidFill>
                <a:schemeClr val="bg2">
                  <a:lumMod val="50000"/>
                </a:schemeClr>
              </a:solidFill>
            </a:endParaRPr>
          </a:p>
          <a:p>
            <a:pPr marL="0" lvl="1" indent="0">
              <a:buNone/>
            </a:pPr>
            <a:r>
              <a:rPr lang="en-US" sz="2100" dirty="0" err="1" smtClean="0">
                <a:solidFill>
                  <a:schemeClr val="bg2">
                    <a:lumMod val="50000"/>
                  </a:schemeClr>
                </a:solidFill>
              </a:rPr>
              <a:t>Alamal</a:t>
            </a:r>
            <a:r>
              <a:rPr lang="en-US" sz="2100" dirty="0" smtClean="0">
                <a:solidFill>
                  <a:schemeClr val="bg2">
                    <a:lumMod val="50000"/>
                  </a:schemeClr>
                </a:solidFill>
              </a:rPr>
              <a:t> Bank, Bank of Khartoum etc. </a:t>
            </a:r>
            <a:endParaRPr lang="en-US" sz="2100" dirty="0">
              <a:solidFill>
                <a:schemeClr val="bg2">
                  <a:lumMod val="50000"/>
                </a:schemeClr>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9379390" y="2519916"/>
            <a:ext cx="2812611" cy="1997764"/>
          </a:xfrm>
          <a:prstGeom prst="rect">
            <a:avLst/>
          </a:prstGeom>
        </p:spPr>
      </p:pic>
      <p:pic>
        <p:nvPicPr>
          <p:cNvPr id="12290" name="Picture 2" descr="https://laddinc.com/wp-content/gallery/industry-agriculture/agriculture_6.jpg"/>
          <p:cNvPicPr>
            <a:picLocks noChangeAspect="1" noChangeArrowheads="1"/>
          </p:cNvPicPr>
          <p:nvPr/>
        </p:nvPicPr>
        <p:blipFill>
          <a:blip r:embed="rId3"/>
          <a:srcRect/>
          <a:stretch>
            <a:fillRect/>
          </a:stretch>
        </p:blipFill>
        <p:spPr bwMode="auto">
          <a:xfrm>
            <a:off x="9465408" y="0"/>
            <a:ext cx="2726592" cy="1985868"/>
          </a:xfrm>
          <a:prstGeom prst="rect">
            <a:avLst/>
          </a:prstGeom>
          <a:noFill/>
        </p:spPr>
      </p:pic>
      <p:pic>
        <p:nvPicPr>
          <p:cNvPr id="12292" name="Picture 4" descr="http://agritech.tnau.ac.in/agricultural_marketing/TNAU%202.jpg"/>
          <p:cNvPicPr>
            <a:picLocks noChangeAspect="1" noChangeArrowheads="1"/>
          </p:cNvPicPr>
          <p:nvPr/>
        </p:nvPicPr>
        <p:blipFill>
          <a:blip r:embed="rId4"/>
          <a:srcRect/>
          <a:stretch>
            <a:fillRect/>
          </a:stretch>
        </p:blipFill>
        <p:spPr bwMode="auto">
          <a:xfrm>
            <a:off x="9325069" y="4816444"/>
            <a:ext cx="2866931" cy="2041556"/>
          </a:xfrm>
          <a:prstGeom prst="rect">
            <a:avLst/>
          </a:prstGeom>
          <a:noFill/>
        </p:spPr>
      </p:pic>
    </p:spTree>
    <p:extLst>
      <p:ext uri="{BB962C8B-B14F-4D97-AF65-F5344CB8AC3E}">
        <p14:creationId xmlns:p14="http://schemas.microsoft.com/office/powerpoint/2010/main" val="3616824050"/>
      </p:ext>
    </p:extLst>
  </p:cSld>
  <p:clrMapOvr>
    <a:masterClrMapping/>
  </p:clrMapOvr>
  <mc:AlternateContent xmlns:mc="http://schemas.openxmlformats.org/markup-compatibility/2006" xmlns:p14="http://schemas.microsoft.com/office/powerpoint/2010/main">
    <mc:Choice Requires="p14">
      <p:transition spd="slow" p14:dur="2000" advTm="40105"/>
    </mc:Choice>
    <mc:Fallback xmlns="">
      <p:transition spd="slow" advTm="401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in which the Islamic Bank lease Agri. equipments, Tractor &amp; light vehicles, Agri.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eaLnBrk="0" hangingPunct="0">
              <a:buNone/>
            </a:pPr>
            <a:r>
              <a:rPr lang="en-US" sz="2000" dirty="0" smtClean="0">
                <a:solidFill>
                  <a:schemeClr val="bg2">
                    <a:lumMod val="50000"/>
                  </a:schemeClr>
                </a:solidFill>
              </a:rPr>
              <a:t>Leasing of Tractors, Agri. Equipment, Threshers, Tub wells, small production unit lease, Sugarcane planter, Rice plante</a:t>
            </a:r>
            <a:r>
              <a:rPr lang="en-US" dirty="0" smtClean="0">
                <a:solidFill>
                  <a:srgbClr val="000000"/>
                </a:solidFill>
              </a:rPr>
              <a:t>r, harvesting vehicles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a:t>
            </a:r>
            <a:r>
              <a:rPr lang="en-US" sz="2000" dirty="0" err="1" smtClean="0">
                <a:solidFill>
                  <a:schemeClr val="bg2">
                    <a:lumMod val="50000"/>
                  </a:schemeClr>
                </a:solidFill>
              </a:rPr>
              <a:t>Wasil</a:t>
            </a:r>
            <a:r>
              <a:rPr lang="en-US" sz="2000" dirty="0" smtClean="0">
                <a:solidFill>
                  <a:schemeClr val="bg2">
                    <a:lumMod val="50000"/>
                  </a:schemeClr>
                </a:solidFill>
              </a:rPr>
              <a:t> Foundation.</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Agricultural Finance Products</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7" name="Picture 6" descr="69877.jpeg"/>
          <p:cNvPicPr>
            <a:picLocks noChangeAspect="1"/>
          </p:cNvPicPr>
          <p:nvPr/>
        </p:nvPicPr>
        <p:blipFill>
          <a:blip r:embed="rId2"/>
          <a:stretch>
            <a:fillRect/>
          </a:stretch>
        </p:blipFill>
        <p:spPr>
          <a:xfrm>
            <a:off x="9442764" y="0"/>
            <a:ext cx="2749236" cy="1855960"/>
          </a:xfrm>
          <a:prstGeom prst="rect">
            <a:avLst/>
          </a:prstGeom>
        </p:spPr>
      </p:pic>
      <p:pic>
        <p:nvPicPr>
          <p:cNvPr id="11266" name="Picture 2" descr="http://www.dunlopconveyorbelting.com/uploads/pics/agriculture.jpg"/>
          <p:cNvPicPr>
            <a:picLocks noChangeAspect="1" noChangeArrowheads="1"/>
          </p:cNvPicPr>
          <p:nvPr/>
        </p:nvPicPr>
        <p:blipFill>
          <a:blip r:embed="rId3"/>
          <a:srcRect/>
          <a:stretch>
            <a:fillRect/>
          </a:stretch>
        </p:blipFill>
        <p:spPr bwMode="auto">
          <a:xfrm>
            <a:off x="9457255" y="5287224"/>
            <a:ext cx="2734745" cy="1570776"/>
          </a:xfrm>
          <a:prstGeom prst="rect">
            <a:avLst/>
          </a:prstGeom>
          <a:noFill/>
        </p:spPr>
      </p:pic>
      <p:pic>
        <p:nvPicPr>
          <p:cNvPr id="11268" name="Picture 4" descr="http://www.dunlopconveyorbelting.com/uploads/pics/roudbaler.jpg"/>
          <p:cNvPicPr>
            <a:picLocks noChangeAspect="1" noChangeArrowheads="1"/>
          </p:cNvPicPr>
          <p:nvPr/>
        </p:nvPicPr>
        <p:blipFill>
          <a:blip r:embed="rId4"/>
          <a:srcRect/>
          <a:stretch>
            <a:fillRect/>
          </a:stretch>
        </p:blipFill>
        <p:spPr bwMode="auto">
          <a:xfrm>
            <a:off x="9415604" y="2770359"/>
            <a:ext cx="2776396" cy="1731241"/>
          </a:xfrm>
          <a:prstGeom prst="rect">
            <a:avLst/>
          </a:prstGeom>
          <a:noFill/>
        </p:spPr>
      </p:pic>
    </p:spTree>
    <p:extLst>
      <p:ext uri="{BB962C8B-B14F-4D97-AF65-F5344CB8AC3E}">
        <p14:creationId xmlns:p14="http://schemas.microsoft.com/office/powerpoint/2010/main" val="1274054676"/>
      </p:ext>
    </p:extLst>
  </p:cSld>
  <p:clrMapOvr>
    <a:masterClrMapping/>
  </p:clrMapOvr>
  <mc:AlternateContent xmlns:mc="http://schemas.openxmlformats.org/markup-compatibility/2006" xmlns:p14="http://schemas.microsoft.com/office/powerpoint/2010/main">
    <mc:Choice Requires="p14">
      <p:transition spd="slow" p14:dur="2000" advTm="42970"/>
    </mc:Choice>
    <mc:Fallback xmlns="">
      <p:transition spd="slow" advTm="42970"/>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2210</TotalTime>
  <Words>2846</Words>
  <Application>Microsoft Office PowerPoint</Application>
  <PresentationFormat>Widescreen</PresentationFormat>
  <Paragraphs>646</Paragraphs>
  <Slides>35</Slides>
  <Notes>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1" baseType="lpstr">
      <vt:lpstr>Arial Unicode MS</vt:lpstr>
      <vt:lpstr>ＭＳ Ｐゴシック</vt:lpstr>
      <vt:lpstr>Arial</vt:lpstr>
      <vt:lpstr>Arial Narrow</vt:lpstr>
      <vt:lpstr>Book Antiqua</vt:lpstr>
      <vt:lpstr>Calibri</vt:lpstr>
      <vt:lpstr>Castellar</vt:lpstr>
      <vt:lpstr>メイリオ</vt:lpstr>
      <vt:lpstr>Times New Roman</vt:lpstr>
      <vt:lpstr>Trebuchet MS</vt:lpstr>
      <vt:lpstr>Tw Cen MT</vt:lpstr>
      <vt:lpstr>Verdana</vt:lpstr>
      <vt:lpstr>Wingdings</vt:lpstr>
      <vt:lpstr>Wingdings 3</vt:lpstr>
      <vt:lpstr>Facet</vt:lpstr>
      <vt:lpstr>Clip</vt:lpstr>
      <vt:lpstr>PowerPoint Presentation</vt:lpstr>
      <vt:lpstr>Contents </vt:lpstr>
      <vt:lpstr>Why Islamic Micro &amp; Rural Finance? </vt:lpstr>
      <vt:lpstr>PowerPoint Presentation</vt:lpstr>
      <vt:lpstr>PowerPoint Presentation</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Agricultural Finance Products</vt:lpstr>
      <vt:lpstr>Islamic Modes – Agricultural Financing</vt:lpstr>
      <vt:lpstr>Islamic Modes – Agricultural Financing</vt:lpstr>
      <vt:lpstr>Islamic Modes – Agricultural Financing</vt:lpstr>
      <vt:lpstr>Islamic Modes – Agricultural Financing</vt:lpstr>
      <vt:lpstr>The Industry Size</vt:lpstr>
      <vt:lpstr>Market for Islamic Microfinance Products</vt:lpstr>
      <vt:lpstr>PowerPoint Presentation</vt:lpstr>
      <vt:lpstr>PowerPoint Presentation</vt:lpstr>
      <vt:lpstr>Islamic Microfinance Institution Worldwide</vt:lpstr>
      <vt:lpstr>Some Islamic Microfinance Institutions - Worldwide</vt:lpstr>
      <vt:lpstr>Compatibility IMF Products with MF Models</vt:lpstr>
      <vt:lpstr>Current Status of Islamic Finance Industry</vt:lpstr>
      <vt:lpstr>PowerPoint Presentation</vt:lpstr>
      <vt:lpstr>PowerPoint Presentation</vt:lpstr>
      <vt:lpstr>Need Assessment of Islamic Microfinance</vt:lpstr>
      <vt:lpstr>Compatibility IF Products with Rural Credit lending  Models</vt:lpstr>
      <vt:lpstr>Challenges</vt:lpstr>
      <vt:lpstr>Opportunities  </vt:lpstr>
      <vt:lpstr>PowerPoint Presentation</vt:lpstr>
      <vt:lpstr>PowerPoint Presentation</vt:lpstr>
      <vt:lpstr>PowerPoint Presentation</vt:lpstr>
      <vt:lpstr>PowerPoint Presentation</vt:lpstr>
      <vt:lpstr>PowerPoint Presentation</vt:lpstr>
      <vt:lpstr>JazzakAllah Thank you for listening with patience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Microsoft account</cp:lastModifiedBy>
  <cp:revision>216</cp:revision>
  <dcterms:created xsi:type="dcterms:W3CDTF">2013-06-24T10:47:45Z</dcterms:created>
  <dcterms:modified xsi:type="dcterms:W3CDTF">2021-01-23T15:27:02Z</dcterms:modified>
</cp:coreProperties>
</file>